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fld id="{81D60167-4931-47E6-BA6A-407CBD079E47}" type="slidenum">
              <a:rPr dirty="0"/>
              <a:t>#</a:t>
            </a:fld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.xml"/><Relationship Id="rId3" Type="http://schemas.openxmlformats.org/officeDocument/2006/relationships/slide" Target="slide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38" y="6169161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57238" y="6196600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38" y="6164588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233" y="6164588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3699" y="6173734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093694" y="6173734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39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238" y="9809377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2B2B2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7238" y="9836817"/>
            <a:ext cx="6645909" cy="0"/>
          </a:xfrm>
          <a:custGeom>
            <a:avLst/>
            <a:gdLst/>
            <a:ahLst/>
            <a:cxnLst/>
            <a:rect l="l" t="t" r="r" b="b"/>
            <a:pathLst>
              <a:path w="6645909" h="0">
                <a:moveTo>
                  <a:pt x="0" y="0"/>
                </a:moveTo>
                <a:lnTo>
                  <a:pt x="6645601" y="0"/>
                </a:lnTo>
              </a:path>
            </a:pathLst>
          </a:custGeom>
          <a:ln w="9146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7238" y="9804805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36585"/>
                </a:moveTo>
                <a:lnTo>
                  <a:pt x="0" y="0"/>
                </a:lnTo>
                <a:lnTo>
                  <a:pt x="9141" y="0"/>
                </a:lnTo>
                <a:lnTo>
                  <a:pt x="9141" y="27438"/>
                </a:lnTo>
                <a:lnTo>
                  <a:pt x="0" y="36585"/>
                </a:lnTo>
                <a:close/>
              </a:path>
            </a:pathLst>
          </a:custGeom>
          <a:solidFill>
            <a:srgbClr val="2B2B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7233" y="9804805"/>
            <a:ext cx="9525" cy="36830"/>
          </a:xfrm>
          <a:custGeom>
            <a:avLst/>
            <a:gdLst/>
            <a:ahLst/>
            <a:cxnLst/>
            <a:rect l="l" t="t" r="r" b="b"/>
            <a:pathLst>
              <a:path w="9525" h="36829">
                <a:moveTo>
                  <a:pt x="0" y="0"/>
                </a:moveTo>
                <a:lnTo>
                  <a:pt x="0" y="36585"/>
                </a:lnTo>
                <a:lnTo>
                  <a:pt x="9141" y="27438"/>
                </a:lnTo>
                <a:lnTo>
                  <a:pt x="9141" y="0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93699" y="9813951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solidFill>
            <a:srgbClr val="8080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093694" y="9813951"/>
            <a:ext cx="9525" cy="27940"/>
          </a:xfrm>
          <a:custGeom>
            <a:avLst/>
            <a:gdLst/>
            <a:ahLst/>
            <a:cxnLst/>
            <a:rect l="l" t="t" r="r" b="b"/>
            <a:pathLst>
              <a:path w="9525" h="27940">
                <a:moveTo>
                  <a:pt x="0" y="0"/>
                </a:moveTo>
                <a:lnTo>
                  <a:pt x="9141" y="0"/>
                </a:lnTo>
                <a:lnTo>
                  <a:pt x="9141" y="27438"/>
                </a:lnTo>
                <a:lnTo>
                  <a:pt x="0" y="27438"/>
                </a:lnTo>
                <a:lnTo>
                  <a:pt x="0" y="0"/>
                </a:lnTo>
                <a:close/>
              </a:path>
            </a:pathLst>
          </a:custGeom>
          <a:ln w="914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495" y="318313"/>
            <a:ext cx="6583680" cy="548449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While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89535">
              <a:lnSpc>
                <a:spcPct val="103499"/>
              </a:lnSpc>
              <a:spcBef>
                <a:spcPts val="60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repeats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statement for as long as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particular condition remains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.  </a:t>
            </a:r>
            <a:r>
              <a:rPr dirty="0" sz="1450" spc="-25">
                <a:latin typeface="Times New Roman"/>
                <a:cs typeface="Times New Roman"/>
              </a:rPr>
              <a:t>Here’s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5">
                <a:latin typeface="Courier New"/>
                <a:cs typeface="Courier New"/>
              </a:rPr>
              <a:t>(i &lt; </a:t>
            </a:r>
            <a:r>
              <a:rPr dirty="0" sz="1050" spc="10">
                <a:latin typeface="Courier New"/>
                <a:cs typeface="Courier New"/>
              </a:rPr>
              <a:t>13)</a:t>
            </a:r>
            <a:r>
              <a:rPr dirty="0" sz="1050" spc="15">
                <a:latin typeface="Courier New"/>
                <a:cs typeface="Courier New"/>
              </a:rPr>
              <a:t> {</a:t>
            </a:r>
            <a:endParaRPr sz="1050">
              <a:latin typeface="Courier New"/>
              <a:cs typeface="Courier New"/>
            </a:endParaRPr>
          </a:p>
          <a:p>
            <a:pPr algn="ctr" marR="24364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x = x * </a:t>
            </a:r>
            <a:r>
              <a:rPr dirty="0" sz="1050" spc="10">
                <a:latin typeface="Courier New"/>
                <a:cs typeface="Courier New"/>
              </a:rPr>
              <a:t>i++;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//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the body </a:t>
            </a:r>
            <a:r>
              <a:rPr dirty="0" sz="1050" spc="15">
                <a:solidFill>
                  <a:srgbClr val="6D6E70"/>
                </a:solidFill>
                <a:latin typeface="Courier New"/>
                <a:cs typeface="Courier New"/>
              </a:rPr>
              <a:t>of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the</a:t>
            </a:r>
            <a:r>
              <a:rPr dirty="0" sz="1050" spc="20">
                <a:solidFill>
                  <a:srgbClr val="6D6E7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6D6E70"/>
                </a:solidFill>
                <a:latin typeface="Courier New"/>
                <a:cs typeface="Courier New"/>
              </a:rPr>
              <a:t>loop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67310">
              <a:lnSpc>
                <a:spcPct val="100699"/>
              </a:lnSpc>
              <a:spcBef>
                <a:spcPts val="705"/>
              </a:spcBef>
            </a:pPr>
            <a:r>
              <a:rPr dirty="0" sz="1450" spc="-10">
                <a:latin typeface="Times New Roman"/>
                <a:cs typeface="Times New Roman"/>
              </a:rPr>
              <a:t>The condition that accompanies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keyword is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Boolean expression—</a:t>
            </a:r>
            <a:r>
              <a:rPr dirty="0" sz="1450" spc="-10">
                <a:latin typeface="Courier New"/>
                <a:cs typeface="Courier New"/>
              </a:rPr>
              <a:t>i &lt;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13  </a:t>
            </a:r>
            <a:r>
              <a:rPr dirty="0" sz="1450" spc="-10">
                <a:latin typeface="Times New Roman"/>
                <a:cs typeface="Times New Roman"/>
              </a:rPr>
              <a:t>in the preceding example. If the expression returns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loop executes the 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and then tests the condition again. This process repeats until the  condition is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algn="just" marL="12700" marR="71120">
              <a:lnSpc>
                <a:spcPct val="98000"/>
              </a:lnSpc>
              <a:spcBef>
                <a:spcPts val="815"/>
              </a:spcBef>
            </a:pPr>
            <a:r>
              <a:rPr dirty="0" sz="1450" spc="-10">
                <a:latin typeface="Times New Roman"/>
                <a:cs typeface="Times New Roman"/>
              </a:rPr>
              <a:t>Although the preceding loop uses opening and closing braces to form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 statement,  the braces are unneeded because the loop contains only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statement: </a:t>
            </a:r>
            <a:r>
              <a:rPr dirty="0" sz="1450" spc="-10">
                <a:latin typeface="Courier New"/>
                <a:cs typeface="Courier New"/>
              </a:rPr>
              <a:t>x = x * i++</a:t>
            </a:r>
            <a:r>
              <a:rPr dirty="0" sz="1450" spc="-10">
                <a:latin typeface="Times New Roman"/>
                <a:cs typeface="Times New Roman"/>
              </a:rPr>
              <a:t>.  Using the braces does </a:t>
            </a:r>
            <a:r>
              <a:rPr dirty="0" sz="1450" spc="-5">
                <a:latin typeface="Times New Roman"/>
                <a:cs typeface="Times New Roman"/>
              </a:rPr>
              <a:t>not </a:t>
            </a:r>
            <a:r>
              <a:rPr dirty="0" sz="1450" spc="-10">
                <a:latin typeface="Times New Roman"/>
                <a:cs typeface="Times New Roman"/>
              </a:rPr>
              <a:t>create any problems, though, and the braces will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required if  you add another statement inside the loop</a:t>
            </a:r>
            <a:r>
              <a:rPr dirty="0" sz="1450" spc="25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later.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The ArrayCopier application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4.4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to copy the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integers (</a:t>
            </a:r>
            <a:r>
              <a:rPr dirty="0" sz="1450" spc="-10">
                <a:latin typeface="Courier New"/>
                <a:cs typeface="Courier New"/>
              </a:rPr>
              <a:t>array1</a:t>
            </a:r>
            <a:r>
              <a:rPr dirty="0" sz="1450" spc="-10">
                <a:latin typeface="Times New Roman"/>
                <a:cs typeface="Times New Roman"/>
              </a:rPr>
              <a:t>) to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float </a:t>
            </a:r>
            <a:r>
              <a:rPr dirty="0" sz="1450" spc="-10">
                <a:latin typeface="Times New Roman"/>
                <a:cs typeface="Times New Roman"/>
              </a:rPr>
              <a:t>variables (</a:t>
            </a:r>
            <a:r>
              <a:rPr dirty="0" sz="1450" spc="-10">
                <a:latin typeface="Courier New"/>
                <a:cs typeface="Courier New"/>
              </a:rPr>
              <a:t>array2</a:t>
            </a:r>
            <a:r>
              <a:rPr dirty="0" sz="1450" spc="-10">
                <a:latin typeface="Times New Roman"/>
                <a:cs typeface="Times New Roman"/>
              </a:rPr>
              <a:t>), casting each  element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float </a:t>
            </a:r>
            <a:r>
              <a:rPr dirty="0" sz="1450" spc="-10">
                <a:latin typeface="Times New Roman"/>
                <a:cs typeface="Times New Roman"/>
              </a:rPr>
              <a:t>as it goes. The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catch is that if any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elements in the first  array is </a:t>
            </a:r>
            <a:r>
              <a:rPr dirty="0" sz="1450" spc="-5">
                <a:latin typeface="Times New Roman"/>
                <a:cs typeface="Times New Roman"/>
              </a:rPr>
              <a:t>1, </a:t>
            </a:r>
            <a:r>
              <a:rPr dirty="0" sz="1450" spc="-10">
                <a:latin typeface="Times New Roman"/>
                <a:cs typeface="Times New Roman"/>
              </a:rPr>
              <a:t>the loop immediately exits at that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point.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1450" spc="-10">
                <a:latin typeface="Times New Roman"/>
                <a:cs typeface="Times New Roman"/>
              </a:rPr>
              <a:t>Create an empty Java file in NetBeans with the class name </a:t>
            </a:r>
            <a:r>
              <a:rPr dirty="0" sz="1450" spc="-15">
                <a:latin typeface="Courier New"/>
                <a:cs typeface="Courier New"/>
              </a:rPr>
              <a:t>ArrayCopier</a:t>
            </a:r>
            <a:r>
              <a:rPr dirty="0" sz="1450" spc="-3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 package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dirty="0" sz="1450" spc="-15">
                <a:latin typeface="Courier New"/>
                <a:cs typeface="Courier New"/>
              </a:rPr>
              <a:t>com.java21days</a:t>
            </a:r>
            <a:r>
              <a:rPr dirty="0" sz="1450" spc="-15">
                <a:latin typeface="Times New Roman"/>
                <a:cs typeface="Times New Roman"/>
              </a:rPr>
              <a:t>. </a:t>
            </a:r>
            <a:r>
              <a:rPr dirty="0" sz="1450" spc="-10">
                <a:latin typeface="Times New Roman"/>
                <a:cs typeface="Times New Roman"/>
              </a:rPr>
              <a:t>Enter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</a:t>
            </a:r>
            <a:r>
              <a:rPr dirty="0" u="sng" sz="1450" spc="-5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4.4</a:t>
            </a:r>
            <a:r>
              <a:rPr dirty="0" sz="1450" spc="-5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 the source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5">
                <a:solidFill>
                  <a:srgbClr val="666666"/>
                </a:solidFill>
                <a:latin typeface="Times New Roman"/>
                <a:cs typeface="Times New Roman"/>
              </a:rPr>
              <a:t>LISTING </a:t>
            </a:r>
            <a:r>
              <a:rPr dirty="0" sz="1450" spc="-5">
                <a:solidFill>
                  <a:srgbClr val="666666"/>
                </a:solidFill>
                <a:latin typeface="Times New Roman"/>
                <a:cs typeface="Times New Roman"/>
              </a:rPr>
              <a:t>4.4 </a:t>
            </a:r>
            <a:r>
              <a:rPr dirty="0" sz="1450" spc="-10">
                <a:latin typeface="Times New Roman"/>
                <a:cs typeface="Times New Roman"/>
              </a:rPr>
              <a:t>The Full </a:t>
            </a:r>
            <a:r>
              <a:rPr dirty="0" sz="1450" spc="-35">
                <a:latin typeface="Times New Roman"/>
                <a:cs typeface="Times New Roman"/>
              </a:rPr>
              <a:t>Text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4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ArrayCopier.java</a:t>
            </a:r>
            <a:endParaRPr sz="145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18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773582" y="6252497"/>
            <a:ext cx="2164715" cy="50101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1: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package</a:t>
            </a:r>
            <a:r>
              <a:rPr dirty="0" sz="1050" spc="-1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com.java21days;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3: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class </a:t>
            </a:r>
            <a:r>
              <a:rPr dirty="0" sz="1050" spc="10">
                <a:latin typeface="Courier New"/>
                <a:cs typeface="Courier New"/>
              </a:rPr>
              <a:t>ArrayCopier</a:t>
            </a:r>
            <a:r>
              <a:rPr dirty="0" sz="105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49475" y="6718957"/>
            <a:ext cx="3810000" cy="5010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341630" marR="86995" indent="-32956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[] array1 </a:t>
            </a:r>
            <a:r>
              <a:rPr dirty="0" sz="1050" spc="15">
                <a:latin typeface="Courier New"/>
                <a:cs typeface="Courier New"/>
              </a:rPr>
              <a:t>= { 7, 4, 8, 1, 4, 1, 4</a:t>
            </a:r>
            <a:r>
              <a:rPr dirty="0" sz="1050" spc="-1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};</a:t>
            </a:r>
            <a:endParaRPr sz="1050">
              <a:latin typeface="Courier New"/>
              <a:cs typeface="Courier New"/>
            </a:endParaRPr>
          </a:p>
          <a:p>
            <a:pPr marL="341630">
              <a:lnSpc>
                <a:spcPts val="119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[] array2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new</a:t>
            </a:r>
            <a:r>
              <a:rPr dirty="0" sz="1050" spc="45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[array1.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];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78559" y="7340904"/>
            <a:ext cx="3398520" cy="81216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“array1: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[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341630" marR="5080" indent="-329565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i = 0; i &lt; </a:t>
            </a:r>
            <a:r>
              <a:rPr dirty="0" sz="1050" spc="10">
                <a:latin typeface="Courier New"/>
                <a:cs typeface="Courier New"/>
              </a:rPr>
              <a:t>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; i++)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.print(array1[i]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“]”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78561" y="8273824"/>
            <a:ext cx="4468495" cy="1123315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1896745">
              <a:lnSpc>
                <a:spcPts val="1220"/>
              </a:lnSpc>
              <a:spcBef>
                <a:spcPts val="204"/>
              </a:spcBef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“array2: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[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</a:t>
            </a:r>
            <a:r>
              <a:rPr dirty="0" sz="1050" spc="10">
                <a:latin typeface="Courier New"/>
                <a:cs typeface="Courier New"/>
              </a:rPr>
              <a:t>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 0;</a:t>
            </a:r>
            <a:endParaRPr sz="1050">
              <a:latin typeface="Courier New"/>
              <a:cs typeface="Courier New"/>
            </a:endParaRPr>
          </a:p>
          <a:p>
            <a:pPr marL="341630" marR="5080" indent="-329565">
              <a:lnSpc>
                <a:spcPts val="1220"/>
              </a:lnSpc>
              <a:spcBef>
                <a:spcPts val="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5">
                <a:latin typeface="Courier New"/>
                <a:cs typeface="Courier New"/>
              </a:rPr>
              <a:t>( </a:t>
            </a: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&lt; </a:t>
            </a:r>
            <a:r>
              <a:rPr dirty="0" sz="1050" spc="10">
                <a:latin typeface="Courier New"/>
                <a:cs typeface="Courier New"/>
              </a:rPr>
              <a:t>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 </a:t>
            </a:r>
            <a:r>
              <a:rPr dirty="0" sz="1050" spc="15">
                <a:latin typeface="Courier New"/>
                <a:cs typeface="Courier New"/>
              </a:rPr>
              <a:t>&amp;&amp; </a:t>
            </a:r>
            <a:r>
              <a:rPr dirty="0" sz="1050" spc="10">
                <a:latin typeface="Courier New"/>
                <a:cs typeface="Courier New"/>
              </a:rPr>
              <a:t>array1[count] </a:t>
            </a:r>
            <a:r>
              <a:rPr dirty="0" sz="1050" spc="15">
                <a:latin typeface="Courier New"/>
                <a:cs typeface="Courier New"/>
              </a:rPr>
              <a:t>!= 1) {  </a:t>
            </a:r>
            <a:r>
              <a:rPr dirty="0" sz="1050" spc="10">
                <a:latin typeface="Courier New"/>
                <a:cs typeface="Courier New"/>
              </a:rPr>
              <a:t>array2[count]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) array1[count];  System.out.print(array2[count++]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”</a:t>
            </a:r>
            <a:r>
              <a:rPr dirty="0" sz="1050" spc="20">
                <a:solidFill>
                  <a:srgbClr val="993300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18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“]”</a:t>
            </a:r>
            <a:r>
              <a:rPr dirty="0" sz="1050" spc="10">
                <a:latin typeface="Courier New"/>
                <a:cs typeface="Courier New"/>
              </a:rPr>
              <a:t>);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49482" y="9362230"/>
            <a:ext cx="107950" cy="19050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1318" y="6718957"/>
            <a:ext cx="436880" cy="298894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algn="ctr" marR="74295">
              <a:lnSpc>
                <a:spcPts val="1240"/>
              </a:lnSpc>
              <a:spcBef>
                <a:spcPts val="130"/>
              </a:spcBef>
            </a:pPr>
            <a:r>
              <a:rPr dirty="0" sz="1050" spc="15">
                <a:latin typeface="Courier New"/>
                <a:cs typeface="Courier New"/>
              </a:rPr>
              <a:t>4: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5: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6: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7: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8:</a:t>
            </a:r>
            <a:endParaRPr sz="1050">
              <a:latin typeface="Courier New"/>
              <a:cs typeface="Courier New"/>
            </a:endParaRPr>
          </a:p>
          <a:p>
            <a:pPr algn="ctr" marR="7429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9: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12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13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14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15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16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17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18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19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20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15684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21</a:t>
            </a:r>
            <a:r>
              <a:rPr dirty="0" sz="1050" spc="15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marL="12700">
              <a:lnSpc>
                <a:spcPts val="1240"/>
              </a:lnSpc>
            </a:pPr>
            <a:r>
              <a:rPr dirty="0" sz="1050" spc="10">
                <a:latin typeface="Courier New"/>
                <a:cs typeface="Courier New"/>
              </a:rPr>
              <a:t>22: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10" y="9901860"/>
            <a:ext cx="2543810" cy="24511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Times New Roman"/>
                <a:cs typeface="Times New Roman"/>
              </a:rPr>
              <a:t>The output is shown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Figure</a:t>
            </a:r>
            <a:r>
              <a:rPr dirty="0" u="sng" sz="1450" spc="2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3" action="ppaction://hlinksldjump"/>
              </a:rPr>
              <a:t>4.5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99844" y="448169"/>
            <a:ext cx="4369460" cy="11798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777140" y="2432916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77140" y="3210346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77140" y="3530463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77140" y="6969458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77140" y="7289586"/>
            <a:ext cx="91411" cy="9146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499" y="1587898"/>
            <a:ext cx="6661784" cy="843089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92860">
              <a:lnSpc>
                <a:spcPct val="100000"/>
              </a:lnSpc>
              <a:spcBef>
                <a:spcPts val="880"/>
              </a:spcBef>
            </a:pPr>
            <a:r>
              <a:rPr dirty="0" sz="1450" spc="-15" b="1">
                <a:solidFill>
                  <a:srgbClr val="666666"/>
                </a:solidFill>
                <a:latin typeface="Times New Roman"/>
                <a:cs typeface="Times New Roman"/>
              </a:rPr>
              <a:t>FIGURE </a:t>
            </a:r>
            <a:r>
              <a:rPr dirty="0" sz="1450" spc="-5" b="1">
                <a:solidFill>
                  <a:srgbClr val="666666"/>
                </a:solidFill>
                <a:latin typeface="Times New Roman"/>
                <a:cs typeface="Times New Roman"/>
              </a:rPr>
              <a:t>4.5 </a:t>
            </a:r>
            <a:r>
              <a:rPr dirty="0" sz="1450" spc="-10">
                <a:latin typeface="Times New Roman"/>
                <a:cs typeface="Times New Roman"/>
              </a:rPr>
              <a:t>Using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to examine an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Here is </a:t>
            </a:r>
            <a:r>
              <a:rPr dirty="0" sz="1450" spc="-25">
                <a:latin typeface="Times New Roman"/>
                <a:cs typeface="Times New Roman"/>
              </a:rPr>
              <a:t>what’s </a:t>
            </a:r>
            <a:r>
              <a:rPr dirty="0" sz="1450" spc="-10">
                <a:latin typeface="Times New Roman"/>
                <a:cs typeface="Times New Roman"/>
              </a:rPr>
              <a:t>going on in the </a:t>
            </a:r>
            <a:r>
              <a:rPr dirty="0" sz="1450" spc="-15">
                <a:latin typeface="Courier New"/>
                <a:cs typeface="Courier New"/>
              </a:rPr>
              <a:t>main()</a:t>
            </a:r>
            <a:r>
              <a:rPr dirty="0" sz="1450" spc="-46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method:</a:t>
            </a:r>
            <a:endParaRPr sz="1450">
              <a:latin typeface="Times New Roman"/>
              <a:cs typeface="Times New Roman"/>
            </a:endParaRPr>
          </a:p>
          <a:p>
            <a:pPr marL="441959" marR="92710" indent="27305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Lines 5 and 7 declare the arrays. </a:t>
            </a:r>
            <a:r>
              <a:rPr dirty="0" sz="1450" spc="-15">
                <a:latin typeface="Courier New"/>
                <a:cs typeface="Courier New"/>
              </a:rPr>
              <a:t>array1 </a:t>
            </a:r>
            <a:r>
              <a:rPr dirty="0" sz="1450" spc="-10">
                <a:latin typeface="Times New Roman"/>
                <a:cs typeface="Times New Roman"/>
              </a:rPr>
              <a:t>is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integers, which are  initialized to some suitable numbers. </a:t>
            </a:r>
            <a:r>
              <a:rPr dirty="0" sz="1450" spc="-15">
                <a:latin typeface="Courier New"/>
                <a:cs typeface="Courier New"/>
              </a:rPr>
              <a:t>array2</a:t>
            </a:r>
            <a:r>
              <a:rPr dirty="0" sz="1450" spc="-3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floating-point numbers  the same length as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array1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sz="1450" spc="-10">
                <a:latin typeface="Times New Roman"/>
                <a:cs typeface="Times New Roman"/>
              </a:rPr>
              <a:t>Lines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8–12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iterate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through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array1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print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its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values.</a:t>
            </a:r>
            <a:endParaRPr sz="1450">
              <a:latin typeface="Times New Roman"/>
              <a:cs typeface="Times New Roman"/>
            </a:endParaRPr>
          </a:p>
          <a:p>
            <a:pPr marL="441959" marR="18415" indent="27305">
              <a:lnSpc>
                <a:spcPct val="10140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Lines 14–20 assign the values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5">
                <a:latin typeface="Courier New"/>
                <a:cs typeface="Courier New"/>
              </a:rPr>
              <a:t>array2</a:t>
            </a:r>
            <a:r>
              <a:rPr dirty="0" sz="1450" spc="-35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(converting the numbers to floating-point  numbers along the array) and print them.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start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count </a:t>
            </a:r>
            <a:r>
              <a:rPr dirty="0" sz="1450" spc="-10">
                <a:latin typeface="Times New Roman"/>
                <a:cs typeface="Times New Roman"/>
              </a:rPr>
              <a:t>variable, which  keeps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array index elements. The test in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loop keeps track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 two conditions for exiting the loop, where those two conditions are running </a:t>
            </a:r>
            <a:r>
              <a:rPr dirty="0" sz="1450" spc="-5">
                <a:latin typeface="Times New Roman"/>
                <a:cs typeface="Times New Roman"/>
              </a:rPr>
              <a:t>out  of </a:t>
            </a:r>
            <a:r>
              <a:rPr dirty="0" sz="1450" spc="-10">
                <a:latin typeface="Times New Roman"/>
                <a:cs typeface="Times New Roman"/>
              </a:rPr>
              <a:t>elements in </a:t>
            </a:r>
            <a:r>
              <a:rPr dirty="0" sz="1450" spc="-15">
                <a:latin typeface="Courier New"/>
                <a:cs typeface="Courier New"/>
              </a:rPr>
              <a:t>array1</a:t>
            </a:r>
            <a:r>
              <a:rPr dirty="0" sz="1450" spc="-495">
                <a:latin typeface="Courier New"/>
                <a:cs typeface="Courier New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encountering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1 in </a:t>
            </a:r>
            <a:r>
              <a:rPr dirty="0" sz="1450" spc="-10">
                <a:latin typeface="Courier New"/>
                <a:cs typeface="Courier New"/>
              </a:rPr>
              <a:t>array1</a:t>
            </a:r>
            <a:r>
              <a:rPr dirty="0" sz="1450" spc="-10"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  <a:p>
            <a:pPr marL="441959" marR="133985">
              <a:lnSpc>
                <a:spcPct val="103499"/>
              </a:lnSpc>
              <a:spcBef>
                <a:spcPts val="720"/>
              </a:spcBef>
            </a:pP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use the logical conditional </a:t>
            </a:r>
            <a:r>
              <a:rPr dirty="0" sz="1450" spc="-10">
                <a:latin typeface="Courier New"/>
                <a:cs typeface="Courier New"/>
              </a:rPr>
              <a:t>&amp;&amp;</a:t>
            </a:r>
            <a:r>
              <a:rPr dirty="0" sz="1450" spc="-32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operator to keep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test; remember  that </a:t>
            </a:r>
            <a:r>
              <a:rPr dirty="0" sz="1450" spc="-10">
                <a:latin typeface="Courier New"/>
                <a:cs typeface="Courier New"/>
              </a:rPr>
              <a:t>&amp;&amp; </a:t>
            </a:r>
            <a:r>
              <a:rPr dirty="0" sz="1450" spc="-10">
                <a:latin typeface="Times New Roman"/>
                <a:cs typeface="Times New Roman"/>
              </a:rPr>
              <a:t>makes sure that both conditions are </a:t>
            </a:r>
            <a:r>
              <a:rPr dirty="0" sz="1450" spc="-10">
                <a:latin typeface="Courier New"/>
                <a:cs typeface="Courier New"/>
              </a:rPr>
              <a:t>true </a:t>
            </a:r>
            <a:r>
              <a:rPr dirty="0" sz="1450" spc="-10">
                <a:latin typeface="Times New Roman"/>
                <a:cs typeface="Times New Roman"/>
              </a:rPr>
              <a:t>before the entire expression is 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. If either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is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the expression returns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and the loop</a:t>
            </a:r>
            <a:r>
              <a:rPr dirty="0" sz="1450" spc="8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exits.</a:t>
            </a:r>
            <a:endParaRPr sz="1450">
              <a:latin typeface="Times New Roman"/>
              <a:cs typeface="Times New Roman"/>
            </a:endParaRPr>
          </a:p>
          <a:p>
            <a:pPr marL="12700" marR="63500">
              <a:lnSpc>
                <a:spcPct val="103499"/>
              </a:lnSpc>
              <a:spcBef>
                <a:spcPts val="72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0">
                <a:latin typeface="Times New Roman"/>
                <a:cs typeface="Times New Roman"/>
              </a:rPr>
              <a:t>program’s </a:t>
            </a:r>
            <a:r>
              <a:rPr dirty="0" sz="1450" spc="-10">
                <a:latin typeface="Times New Roman"/>
                <a:cs typeface="Times New Roman"/>
              </a:rPr>
              <a:t>output shows that the first four elements in </a:t>
            </a:r>
            <a:r>
              <a:rPr dirty="0" sz="1450" spc="-15">
                <a:latin typeface="Courier New"/>
                <a:cs typeface="Courier New"/>
              </a:rPr>
              <a:t>array1 </a:t>
            </a:r>
            <a:r>
              <a:rPr dirty="0" sz="1450" spc="-10">
                <a:latin typeface="Times New Roman"/>
                <a:cs typeface="Times New Roman"/>
              </a:rPr>
              <a:t>were copied to  </a:t>
            </a:r>
            <a:r>
              <a:rPr dirty="0" sz="1450" spc="-10">
                <a:latin typeface="Courier New"/>
                <a:cs typeface="Courier New"/>
              </a:rPr>
              <a:t>array2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5">
                <a:latin typeface="Times New Roman"/>
                <a:cs typeface="Times New Roman"/>
              </a:rPr>
              <a:t>but a </a:t>
            </a:r>
            <a:r>
              <a:rPr dirty="0" sz="1450" spc="-10">
                <a:latin typeface="Times New Roman"/>
                <a:cs typeface="Times New Roman"/>
              </a:rPr>
              <a:t>1 in the middle stopped the loop from going any </a:t>
            </a:r>
            <a:r>
              <a:rPr dirty="0" sz="1450" spc="-20">
                <a:latin typeface="Times New Roman"/>
                <a:cs typeface="Times New Roman"/>
              </a:rPr>
              <a:t>further. </a:t>
            </a:r>
            <a:r>
              <a:rPr dirty="0" sz="1450" spc="-15">
                <a:latin typeface="Times New Roman"/>
                <a:cs typeface="Times New Roman"/>
              </a:rPr>
              <a:t>Without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5">
                <a:latin typeface="Times New Roman"/>
                <a:cs typeface="Times New Roman"/>
              </a:rPr>
              <a:t>1,  </a:t>
            </a:r>
            <a:r>
              <a:rPr dirty="0" sz="1450" spc="-15">
                <a:latin typeface="Courier New"/>
                <a:cs typeface="Courier New"/>
              </a:rPr>
              <a:t>array2 </a:t>
            </a:r>
            <a:r>
              <a:rPr dirty="0" sz="1450" spc="-10">
                <a:latin typeface="Times New Roman"/>
                <a:cs typeface="Times New Roman"/>
              </a:rPr>
              <a:t>should end up with all the same elements as </a:t>
            </a:r>
            <a:r>
              <a:rPr dirty="0" sz="1450" spc="-10">
                <a:latin typeface="Courier New"/>
                <a:cs typeface="Courier New"/>
              </a:rPr>
              <a:t>array1</a:t>
            </a:r>
            <a:r>
              <a:rPr dirty="0" sz="1450" spc="-10">
                <a:latin typeface="Times New Roman"/>
                <a:cs typeface="Times New Roman"/>
              </a:rPr>
              <a:t>. If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20">
                <a:latin typeface="Times New Roman"/>
                <a:cs typeface="Times New Roman"/>
              </a:rPr>
              <a:t>loop’s </a:t>
            </a:r>
            <a:r>
              <a:rPr dirty="0" sz="1450" spc="-10">
                <a:latin typeface="Times New Roman"/>
                <a:cs typeface="Times New Roman"/>
              </a:rPr>
              <a:t>test  initially is </a:t>
            </a:r>
            <a:r>
              <a:rPr dirty="0" sz="1450" spc="-15">
                <a:latin typeface="Courier New"/>
                <a:cs typeface="Courier New"/>
              </a:rPr>
              <a:t>false </a:t>
            </a:r>
            <a:r>
              <a:rPr dirty="0" sz="1450" spc="-10">
                <a:latin typeface="Times New Roman"/>
                <a:cs typeface="Times New Roman"/>
              </a:rPr>
              <a:t>the first time it is tested (for example, if the first element in that first  array is 1),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31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will never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executed. If you need to execute the  loop at least once, you can do </a:t>
            </a:r>
            <a:r>
              <a:rPr dirty="0" sz="1450" spc="-5">
                <a:latin typeface="Times New Roman"/>
                <a:cs typeface="Times New Roman"/>
              </a:rPr>
              <a:t>one of </a:t>
            </a:r>
            <a:r>
              <a:rPr dirty="0" sz="1450" spc="-10">
                <a:latin typeface="Times New Roman"/>
                <a:cs typeface="Times New Roman"/>
              </a:rPr>
              <a:t>two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things:</a:t>
            </a:r>
            <a:endParaRPr sz="1450">
              <a:latin typeface="Times New Roman"/>
              <a:cs typeface="Times New Roman"/>
            </a:endParaRPr>
          </a:p>
          <a:p>
            <a:pPr marL="469265" marR="1787525">
              <a:lnSpc>
                <a:spcPts val="2520"/>
              </a:lnSpc>
              <a:spcBef>
                <a:spcPts val="70"/>
              </a:spcBef>
            </a:pPr>
            <a:r>
              <a:rPr dirty="0" sz="1450" spc="-10">
                <a:latin typeface="Times New Roman"/>
                <a:cs typeface="Times New Roman"/>
              </a:rPr>
              <a:t>Duplicate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outside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loop.  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4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(which is described in the following section).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484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is considered the better solution.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dirty="0" sz="1650" b="1">
                <a:latin typeface="Times New Roman"/>
                <a:cs typeface="Times New Roman"/>
              </a:rPr>
              <a:t>Do-While</a:t>
            </a:r>
            <a:r>
              <a:rPr dirty="0" sz="1650" spc="-5" b="1">
                <a:latin typeface="Times New Roman"/>
                <a:cs typeface="Times New Roman"/>
              </a:rPr>
              <a:t>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5080">
              <a:lnSpc>
                <a:spcPct val="103499"/>
              </a:lnSpc>
              <a:spcBef>
                <a:spcPts val="61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like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with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one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major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difference—the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place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where  the condition is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tested.</a:t>
            </a:r>
            <a:endParaRPr sz="1450">
              <a:latin typeface="Times New Roman"/>
              <a:cs typeface="Times New Roman"/>
            </a:endParaRPr>
          </a:p>
          <a:p>
            <a:pPr marL="12700" marR="27559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</a:t>
            </a:r>
            <a:r>
              <a:rPr dirty="0" sz="1450" spc="-8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tests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condition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before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looping,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so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condition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false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first  time it is tested,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never</a:t>
            </a:r>
            <a:r>
              <a:rPr dirty="0" sz="1450" spc="4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executes.</a:t>
            </a:r>
            <a:endParaRPr sz="1450">
              <a:latin typeface="Times New Roman"/>
              <a:cs typeface="Times New Roman"/>
            </a:endParaRPr>
          </a:p>
          <a:p>
            <a:pPr algn="just" marL="12700" marR="250190">
              <a:lnSpc>
                <a:spcPct val="1034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39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executes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at least once before testing the condition. So if  the condition is </a:t>
            </a:r>
            <a:r>
              <a:rPr dirty="0" sz="1450" spc="-15">
                <a:latin typeface="Courier New"/>
                <a:cs typeface="Courier New"/>
              </a:rPr>
              <a:t>false </a:t>
            </a:r>
            <a:r>
              <a:rPr dirty="0" sz="1450" spc="-10">
                <a:latin typeface="Times New Roman"/>
                <a:cs typeface="Times New Roman"/>
              </a:rPr>
              <a:t>the first time it is tested,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already will have  executed once.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19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000241" y="10222075"/>
            <a:ext cx="658495" cy="13906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>
                <a:latin typeface="Arial"/>
                <a:cs typeface="Arial"/>
              </a:rPr>
              <a:t>Page 20 of</a:t>
            </a:r>
            <a:r>
              <a:rPr dirty="0" sz="800" spc="-90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23</a:t>
            </a:r>
            <a:endParaRPr sz="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4505" y="417184"/>
            <a:ext cx="6651625" cy="9784715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 marL="12700" marR="74295">
              <a:lnSpc>
                <a:spcPct val="103499"/>
              </a:lnSpc>
              <a:spcBef>
                <a:spcPts val="30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example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uses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keep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doubling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value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a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long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integer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until  it is </a:t>
            </a:r>
            <a:r>
              <a:rPr dirty="0" sz="1450" spc="-15">
                <a:latin typeface="Times New Roman"/>
                <a:cs typeface="Times New Roman"/>
              </a:rPr>
              <a:t>larger </a:t>
            </a:r>
            <a:r>
              <a:rPr dirty="0" sz="1450" spc="-10">
                <a:latin typeface="Times New Roman"/>
                <a:cs typeface="Times New Roman"/>
              </a:rPr>
              <a:t>than 3</a:t>
            </a:r>
            <a:r>
              <a:rPr dirty="0" sz="1450" spc="1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trillion: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 marR="5478780">
              <a:lnSpc>
                <a:spcPts val="122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long </a:t>
            </a:r>
            <a:r>
              <a:rPr dirty="0" sz="1050" spc="15">
                <a:latin typeface="Courier New"/>
                <a:cs typeface="Courier New"/>
              </a:rPr>
              <a:t>i =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1; 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do</a:t>
            </a:r>
            <a:r>
              <a:rPr dirty="0" sz="105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588010" marR="3915410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latin typeface="Courier New"/>
                <a:cs typeface="Courier New"/>
              </a:rPr>
              <a:t>i *= 2;  </a:t>
            </a: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.print(i </a:t>
            </a:r>
            <a:r>
              <a:rPr dirty="0" sz="1050" spc="15">
                <a:latin typeface="Courier New"/>
                <a:cs typeface="Courier New"/>
              </a:rPr>
              <a:t>+ ”</a:t>
            </a:r>
            <a:r>
              <a:rPr dirty="0" sz="1050" spc="-5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“);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195"/>
              </a:lnSpc>
            </a:pPr>
            <a:r>
              <a:rPr dirty="0" sz="1050" spc="15">
                <a:latin typeface="Courier New"/>
                <a:cs typeface="Courier New"/>
              </a:rPr>
              <a:t>}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5">
                <a:latin typeface="Courier New"/>
                <a:cs typeface="Courier New"/>
              </a:rPr>
              <a:t>(i &lt; </a:t>
            </a:r>
            <a:r>
              <a:rPr dirty="0" sz="1050" spc="10">
                <a:latin typeface="Courier New"/>
                <a:cs typeface="Courier New"/>
              </a:rPr>
              <a:t>3_000_000_000_000L);</a:t>
            </a:r>
            <a:endParaRPr sz="1050">
              <a:latin typeface="Courier New"/>
              <a:cs typeface="Courier New"/>
            </a:endParaRPr>
          </a:p>
          <a:p>
            <a:pPr marL="12700" marR="508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is executed once before the test condition, </a:t>
            </a:r>
            <a:r>
              <a:rPr dirty="0" sz="1450" spc="-10">
                <a:latin typeface="Courier New"/>
                <a:cs typeface="Courier New"/>
              </a:rPr>
              <a:t>i &lt;  </a:t>
            </a:r>
            <a:r>
              <a:rPr dirty="0" sz="1450" spc="-15">
                <a:latin typeface="Courier New"/>
                <a:cs typeface="Courier New"/>
              </a:rPr>
              <a:t>3_000_000_000_000L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is evaluated. Then, if the test evaluates as </a:t>
            </a:r>
            <a:r>
              <a:rPr dirty="0" sz="1450" spc="-10">
                <a:latin typeface="Courier New"/>
                <a:cs typeface="Courier New"/>
              </a:rPr>
              <a:t>true</a:t>
            </a:r>
            <a:r>
              <a:rPr dirty="0" sz="1450" spc="-10">
                <a:latin typeface="Times New Roman"/>
                <a:cs typeface="Times New Roman"/>
              </a:rPr>
              <a:t>, the loop runs  again. If it is </a:t>
            </a:r>
            <a:r>
              <a:rPr dirty="0" sz="1450" spc="-10">
                <a:latin typeface="Courier New"/>
                <a:cs typeface="Courier New"/>
              </a:rPr>
              <a:t>false</a:t>
            </a:r>
            <a:r>
              <a:rPr dirty="0" sz="1450" spc="-10">
                <a:latin typeface="Times New Roman"/>
                <a:cs typeface="Times New Roman"/>
              </a:rPr>
              <a:t>, the loop exits. Keep in mind that the body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executes at  least once with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loops.</a:t>
            </a:r>
            <a:endParaRPr sz="1450">
              <a:latin typeface="Times New Roman"/>
              <a:cs typeface="Times New Roman"/>
            </a:endParaRPr>
          </a:p>
          <a:p>
            <a:pPr marL="12700" marR="172085">
              <a:lnSpc>
                <a:spcPct val="100699"/>
              </a:lnSpc>
              <a:spcBef>
                <a:spcPts val="765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while</a:t>
            </a:r>
            <a:r>
              <a:rPr dirty="0" sz="1450" spc="-10">
                <a:latin typeface="Times New Roman"/>
                <a:cs typeface="Times New Roman"/>
              </a:rPr>
              <a:t>, and </a:t>
            </a:r>
            <a:r>
              <a:rPr dirty="0" sz="1450" spc="-10">
                <a:latin typeface="Courier New"/>
                <a:cs typeface="Courier New"/>
              </a:rPr>
              <a:t>do </a:t>
            </a:r>
            <a:r>
              <a:rPr dirty="0" sz="1450" spc="-10">
                <a:latin typeface="Times New Roman"/>
                <a:cs typeface="Times New Roman"/>
              </a:rPr>
              <a:t>loops all accomplish the same purpose in slightly </a:t>
            </a:r>
            <a:r>
              <a:rPr dirty="0" sz="1450" spc="-15">
                <a:latin typeface="Times New Roman"/>
                <a:cs typeface="Times New Roman"/>
              </a:rPr>
              <a:t>different  </a:t>
            </a:r>
            <a:r>
              <a:rPr dirty="0" sz="1450" spc="-10">
                <a:latin typeface="Times New Roman"/>
                <a:cs typeface="Times New Roman"/>
              </a:rPr>
              <a:t>ways. When writing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own code, you may have trouble deciding which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to use.  </a:t>
            </a:r>
            <a:r>
              <a:rPr dirty="0" sz="1450" spc="-20">
                <a:latin typeface="Times New Roman"/>
                <a:cs typeface="Times New Roman"/>
              </a:rPr>
              <a:t>There’s </a:t>
            </a:r>
            <a:r>
              <a:rPr dirty="0" sz="1450" spc="-10">
                <a:latin typeface="Times New Roman"/>
                <a:cs typeface="Times New Roman"/>
              </a:rPr>
              <a:t>often no wrong </a:t>
            </a:r>
            <a:r>
              <a:rPr dirty="0" sz="1450" spc="-20">
                <a:latin typeface="Times New Roman"/>
                <a:cs typeface="Times New Roman"/>
              </a:rPr>
              <a:t>answer. </a:t>
            </a:r>
            <a:r>
              <a:rPr dirty="0" sz="1450" spc="-10">
                <a:latin typeface="Times New Roman"/>
                <a:cs typeface="Times New Roman"/>
              </a:rPr>
              <a:t>Whether you 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Courier New"/>
                <a:cs typeface="Courier New"/>
              </a:rPr>
              <a:t>while</a:t>
            </a:r>
            <a:r>
              <a:rPr dirty="0" sz="1450" spc="-10">
                <a:latin typeface="Times New Roman"/>
                <a:cs typeface="Times New Roman"/>
              </a:rPr>
              <a:t>,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is </a:t>
            </a:r>
            <a:r>
              <a:rPr dirty="0" sz="1450" spc="-15">
                <a:latin typeface="Times New Roman"/>
                <a:cs typeface="Times New Roman"/>
              </a:rPr>
              <a:t>largely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matter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preference.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sz="1650" spc="-5" b="1">
                <a:latin typeface="Times New Roman"/>
                <a:cs typeface="Times New Roman"/>
              </a:rPr>
              <a:t>Breaking Out </a:t>
            </a:r>
            <a:r>
              <a:rPr dirty="0" sz="1650" b="1">
                <a:latin typeface="Times New Roman"/>
                <a:cs typeface="Times New Roman"/>
              </a:rPr>
              <a:t>of</a:t>
            </a:r>
            <a:r>
              <a:rPr dirty="0" sz="1650" spc="5" b="1">
                <a:latin typeface="Times New Roman"/>
                <a:cs typeface="Times New Roman"/>
              </a:rPr>
              <a:t>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267335">
              <a:lnSpc>
                <a:spcPts val="1660"/>
              </a:lnSpc>
              <a:spcBef>
                <a:spcPts val="790"/>
              </a:spcBef>
            </a:pPr>
            <a:r>
              <a:rPr dirty="0" sz="1450" spc="-10">
                <a:latin typeface="Times New Roman"/>
                <a:cs typeface="Times New Roman"/>
              </a:rPr>
              <a:t>All loops end when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tested condition is met. There might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times when something  occurs during execution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loop, and you want to exit the loop </a:t>
            </a:r>
            <a:r>
              <a:rPr dirty="0" sz="1450" spc="-25">
                <a:latin typeface="Times New Roman"/>
                <a:cs typeface="Times New Roman"/>
              </a:rPr>
              <a:t>early. </a:t>
            </a:r>
            <a:r>
              <a:rPr dirty="0" sz="1450" spc="-10">
                <a:latin typeface="Times New Roman"/>
                <a:cs typeface="Times New Roman"/>
              </a:rPr>
              <a:t>In that case, you  can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keywords.</a:t>
            </a:r>
            <a:endParaRPr sz="1450">
              <a:latin typeface="Times New Roman"/>
              <a:cs typeface="Times New Roman"/>
            </a:endParaRPr>
          </a:p>
          <a:p>
            <a:pPr marL="12700" marR="128270">
              <a:lnSpc>
                <a:spcPct val="100699"/>
              </a:lnSpc>
              <a:spcBef>
                <a:spcPts val="720"/>
              </a:spcBef>
            </a:pPr>
            <a:r>
              <a:rPr dirty="0" sz="1450" spc="-60">
                <a:latin typeface="Times New Roman"/>
                <a:cs typeface="Times New Roman"/>
              </a:rPr>
              <a:t>You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already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have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seen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part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statement;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stops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execution  </a:t>
            </a:r>
            <a:r>
              <a:rPr dirty="0" sz="1450" spc="-5">
                <a:latin typeface="Times New Roman"/>
                <a:cs typeface="Times New Roman"/>
              </a:rPr>
              <a:t>of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switch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continues.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keyword,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when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used 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loop, does the same thing—it immediately halts execution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current loop. If  you have nested loops within loops, execution picks up with the next outer</a:t>
            </a:r>
            <a:r>
              <a:rPr dirty="0" sz="1450" spc="114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655"/>
              </a:lnSpc>
            </a:pPr>
            <a:r>
              <a:rPr dirty="0" sz="1450" spc="-10">
                <a:latin typeface="Times New Roman"/>
                <a:cs typeface="Times New Roman"/>
              </a:rPr>
              <a:t>Otherwise, the program continues executing the next statement after the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 marR="119380">
              <a:lnSpc>
                <a:spcPct val="98000"/>
              </a:lnSpc>
              <a:spcBef>
                <a:spcPts val="670"/>
              </a:spcBef>
            </a:pPr>
            <a:r>
              <a:rPr dirty="0" sz="1450" spc="-10">
                <a:latin typeface="Times New Roman"/>
                <a:cs typeface="Times New Roman"/>
              </a:rPr>
              <a:t>For example, recall the </a:t>
            </a:r>
            <a:r>
              <a:rPr dirty="0" sz="1450" spc="-15">
                <a:latin typeface="Courier New"/>
                <a:cs typeface="Courier New"/>
              </a:rPr>
              <a:t>while </a:t>
            </a:r>
            <a:r>
              <a:rPr dirty="0" sz="1450" spc="-10">
                <a:latin typeface="Times New Roman"/>
                <a:cs typeface="Times New Roman"/>
              </a:rPr>
              <a:t>loop from the ArrayCopier application in </a:t>
            </a:r>
            <a:r>
              <a:rPr dirty="0" u="sng" sz="1450" spc="-10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Listing 4.4</a:t>
            </a:r>
            <a:r>
              <a:rPr dirty="0" sz="1450" spc="-10">
                <a:latin typeface="Times New Roman"/>
                <a:cs typeface="Times New Roman"/>
              </a:rPr>
              <a:t>. It  copied elements from an integer array into an array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floating-point numbers until either  the end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array </a:t>
            </a:r>
            <a:r>
              <a:rPr dirty="0" sz="1450" spc="-5">
                <a:latin typeface="Times New Roman"/>
                <a:cs typeface="Times New Roman"/>
              </a:rPr>
              <a:t>or a </a:t>
            </a:r>
            <a:r>
              <a:rPr dirty="0" sz="1450" spc="-10">
                <a:latin typeface="Times New Roman"/>
                <a:cs typeface="Times New Roman"/>
              </a:rPr>
              <a:t>1 was reached.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 test for the latter case inside the body </a:t>
            </a:r>
            <a:r>
              <a:rPr dirty="0" sz="1450" spc="-5">
                <a:latin typeface="Times New Roman"/>
                <a:cs typeface="Times New Roman"/>
              </a:rPr>
              <a:t>of 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then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use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51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exit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Times New Roman"/>
              <a:cs typeface="Times New Roman"/>
            </a:endParaRPr>
          </a:p>
          <a:p>
            <a:pPr marL="259079">
              <a:lnSpc>
                <a:spcPts val="124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0;</a:t>
            </a:r>
            <a:endParaRPr sz="1050">
              <a:latin typeface="Courier New"/>
              <a:cs typeface="Courier New"/>
            </a:endParaRPr>
          </a:p>
          <a:p>
            <a:pPr marL="588010" marR="3833495" indent="-329565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0">
                <a:latin typeface="Courier New"/>
                <a:cs typeface="Courier New"/>
              </a:rPr>
              <a:t>(count </a:t>
            </a:r>
            <a:r>
              <a:rPr dirty="0" sz="1050" spc="15">
                <a:latin typeface="Courier New"/>
                <a:cs typeface="Courier New"/>
              </a:rPr>
              <a:t>&lt; </a:t>
            </a:r>
            <a:r>
              <a:rPr dirty="0" sz="1050" spc="10">
                <a:latin typeface="Courier New"/>
                <a:cs typeface="Courier New"/>
              </a:rPr>
              <a:t>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(array1[count] </a:t>
            </a:r>
            <a:r>
              <a:rPr dirty="0" sz="1050" spc="15">
                <a:latin typeface="Courier New"/>
                <a:cs typeface="Courier New"/>
              </a:rPr>
              <a:t>== 1)</a:t>
            </a:r>
            <a:r>
              <a:rPr dirty="0" sz="1050" spc="-1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array2[count]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)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array2[count++];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algn="just" marL="12700" marR="311785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starts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over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next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iteration.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do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and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5">
                <a:latin typeface="Courier New"/>
                <a:cs typeface="Courier New"/>
              </a:rPr>
              <a:t>while  </a:t>
            </a:r>
            <a:r>
              <a:rPr dirty="0" sz="1450" spc="-10">
                <a:latin typeface="Times New Roman"/>
                <a:cs typeface="Times New Roman"/>
              </a:rPr>
              <a:t>loops, this means that the execution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block statement starts over again; with </a:t>
            </a:r>
            <a:r>
              <a:rPr dirty="0" sz="1450" spc="-10">
                <a:latin typeface="Courier New"/>
                <a:cs typeface="Courier New"/>
              </a:rPr>
              <a:t>for  </a:t>
            </a:r>
            <a:r>
              <a:rPr dirty="0" sz="1450" spc="-10">
                <a:latin typeface="Times New Roman"/>
                <a:cs typeface="Times New Roman"/>
              </a:rPr>
              <a:t>loops, the increment expression is evaluated, and then the block statement is</a:t>
            </a:r>
            <a:r>
              <a:rPr dirty="0" sz="1450" spc="15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executed.</a:t>
            </a:r>
            <a:endParaRPr sz="1450">
              <a:latin typeface="Times New Roman"/>
              <a:cs typeface="Times New Roman"/>
            </a:endParaRPr>
          </a:p>
          <a:p>
            <a:pPr marL="12700" marR="73660">
              <a:lnSpc>
                <a:spcPct val="99300"/>
              </a:lnSpc>
              <a:spcBef>
                <a:spcPts val="650"/>
              </a:spcBef>
            </a:pP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 is useful when you want to make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special case </a:t>
            </a:r>
            <a:r>
              <a:rPr dirty="0" sz="1450" spc="-5">
                <a:latin typeface="Times New Roman"/>
                <a:cs typeface="Times New Roman"/>
              </a:rPr>
              <a:t>out of </a:t>
            </a:r>
            <a:r>
              <a:rPr dirty="0" sz="1450" spc="-10">
                <a:latin typeface="Times New Roman"/>
                <a:cs typeface="Times New Roman"/>
              </a:rPr>
              <a:t>elements  within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loop. </a:t>
            </a:r>
            <a:r>
              <a:rPr dirty="0" sz="1450" spc="-25">
                <a:latin typeface="Times New Roman"/>
                <a:cs typeface="Times New Roman"/>
              </a:rPr>
              <a:t>With </a:t>
            </a:r>
            <a:r>
              <a:rPr dirty="0" sz="1450" spc="-10">
                <a:latin typeface="Times New Roman"/>
                <a:cs typeface="Times New Roman"/>
              </a:rPr>
              <a:t>the previous example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copying </a:t>
            </a:r>
            <a:r>
              <a:rPr dirty="0" sz="1450" spc="-5">
                <a:latin typeface="Times New Roman"/>
                <a:cs typeface="Times New Roman"/>
              </a:rPr>
              <a:t>one </a:t>
            </a:r>
            <a:r>
              <a:rPr dirty="0" sz="1450" spc="-10">
                <a:latin typeface="Times New Roman"/>
                <a:cs typeface="Times New Roman"/>
              </a:rPr>
              <a:t>array to </a:t>
            </a:r>
            <a:r>
              <a:rPr dirty="0" sz="1450" spc="-15">
                <a:latin typeface="Times New Roman"/>
                <a:cs typeface="Times New Roman"/>
              </a:rPr>
              <a:t>another, </a:t>
            </a:r>
            <a:r>
              <a:rPr dirty="0" sz="1450" spc="-10">
                <a:latin typeface="Times New Roman"/>
                <a:cs typeface="Times New Roman"/>
              </a:rPr>
              <a:t>you could test  for whether the current element is equal to 1 and use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33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to restart the loop after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21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496" y="417184"/>
            <a:ext cx="6656705" cy="9693275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2700" marR="347980">
              <a:lnSpc>
                <a:spcPts val="1660"/>
              </a:lnSpc>
              <a:spcBef>
                <a:spcPts val="210"/>
              </a:spcBef>
            </a:pPr>
            <a:r>
              <a:rPr dirty="0" sz="1450" spc="-10">
                <a:latin typeface="Times New Roman"/>
                <a:cs typeface="Times New Roman"/>
              </a:rPr>
              <a:t>every 1 so that the resulting array never contains </a:t>
            </a:r>
            <a:r>
              <a:rPr dirty="0" sz="1450" spc="-5">
                <a:latin typeface="Times New Roman"/>
                <a:cs typeface="Times New Roman"/>
              </a:rPr>
              <a:t>0. </a:t>
            </a:r>
            <a:r>
              <a:rPr dirty="0" sz="1450" spc="-10">
                <a:latin typeface="Times New Roman"/>
                <a:cs typeface="Times New Roman"/>
              </a:rPr>
              <a:t>Note that because you’re skipping  elements in the first </a:t>
            </a:r>
            <a:r>
              <a:rPr dirty="0" sz="1450" spc="-25">
                <a:latin typeface="Times New Roman"/>
                <a:cs typeface="Times New Roman"/>
              </a:rPr>
              <a:t>array, </a:t>
            </a:r>
            <a:r>
              <a:rPr dirty="0" sz="1450" spc="-10">
                <a:latin typeface="Times New Roman"/>
                <a:cs typeface="Times New Roman"/>
              </a:rPr>
              <a:t>you now have to keep track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two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array</a:t>
            </a:r>
            <a:r>
              <a:rPr dirty="0" sz="1450" spc="18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counters: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imes New Roman"/>
              <a:cs typeface="Times New Roman"/>
            </a:endParaRPr>
          </a:p>
          <a:p>
            <a:pPr marL="259079" marR="5154930">
              <a:lnSpc>
                <a:spcPts val="122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count </a:t>
            </a:r>
            <a:r>
              <a:rPr dirty="0" sz="1050" spc="15">
                <a:latin typeface="Courier New"/>
                <a:cs typeface="Courier New"/>
              </a:rPr>
              <a:t>= 0;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0">
                <a:latin typeface="Courier New"/>
                <a:cs typeface="Courier New"/>
              </a:rPr>
              <a:t>count2 </a:t>
            </a:r>
            <a:r>
              <a:rPr dirty="0" sz="1050" spc="15">
                <a:latin typeface="Courier New"/>
                <a:cs typeface="Courier New"/>
              </a:rPr>
              <a:t>=</a:t>
            </a:r>
            <a:r>
              <a:rPr dirty="0" sz="1050" spc="-3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0;</a:t>
            </a:r>
            <a:endParaRPr sz="1050">
              <a:latin typeface="Courier New"/>
              <a:cs typeface="Courier New"/>
            </a:endParaRPr>
          </a:p>
          <a:p>
            <a:pPr marL="588010" marR="3591560" indent="-329565">
              <a:lnSpc>
                <a:spcPts val="1220"/>
              </a:lnSpc>
              <a:spcBef>
                <a:spcPts val="1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while </a:t>
            </a:r>
            <a:r>
              <a:rPr dirty="0" sz="1050" spc="10">
                <a:latin typeface="Courier New"/>
                <a:cs typeface="Courier New"/>
              </a:rPr>
              <a:t>(count++ </a:t>
            </a:r>
            <a:r>
              <a:rPr dirty="0" sz="1050" spc="15">
                <a:latin typeface="Courier New"/>
                <a:cs typeface="Courier New"/>
              </a:rPr>
              <a:t>&lt;= </a:t>
            </a:r>
            <a:r>
              <a:rPr dirty="0" sz="1050" spc="10">
                <a:latin typeface="Courier New"/>
                <a:cs typeface="Courier New"/>
              </a:rPr>
              <a:t>array1.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length</a:t>
            </a:r>
            <a:r>
              <a:rPr dirty="0" sz="1050" spc="10">
                <a:latin typeface="Courier New"/>
                <a:cs typeface="Courier New"/>
              </a:rPr>
              <a:t>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0">
                <a:latin typeface="Courier New"/>
                <a:cs typeface="Courier New"/>
              </a:rPr>
              <a:t>(array1[count] </a:t>
            </a:r>
            <a:r>
              <a:rPr dirty="0" sz="1050" spc="15">
                <a:latin typeface="Courier New"/>
                <a:cs typeface="Courier New"/>
              </a:rPr>
              <a:t>== 1)</a:t>
            </a:r>
            <a:r>
              <a:rPr dirty="0" sz="1050" spc="-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835025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continue</a:t>
            </a:r>
            <a:r>
              <a:rPr dirty="0" sz="1050" spc="10">
                <a:latin typeface="Courier New"/>
                <a:cs typeface="Courier New"/>
              </a:rPr>
              <a:t>;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array2[count2++] </a:t>
            </a:r>
            <a:r>
              <a:rPr dirty="0" sz="1050" spc="15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</a:t>
            </a:r>
            <a:r>
              <a:rPr dirty="0" sz="1050" spc="10">
                <a:latin typeface="Courier New"/>
                <a:cs typeface="Courier New"/>
              </a:rPr>
              <a:t>)</a:t>
            </a:r>
            <a:r>
              <a:rPr dirty="0" sz="1050" spc="20"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array1[count];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50" spc="-5" b="1">
                <a:latin typeface="Times New Roman"/>
                <a:cs typeface="Times New Roman"/>
              </a:rPr>
              <a:t>Labeled </a:t>
            </a:r>
            <a:r>
              <a:rPr dirty="0" sz="1650" b="1">
                <a:latin typeface="Times New Roman"/>
                <a:cs typeface="Times New Roman"/>
              </a:rPr>
              <a:t>Loops</a:t>
            </a:r>
            <a:endParaRPr sz="1650">
              <a:latin typeface="Times New Roman"/>
              <a:cs typeface="Times New Roman"/>
            </a:endParaRPr>
          </a:p>
          <a:p>
            <a:pPr marL="12700" marR="33020">
              <a:lnSpc>
                <a:spcPct val="103499"/>
              </a:lnSpc>
              <a:spcBef>
                <a:spcPts val="605"/>
              </a:spcBef>
            </a:pPr>
            <a:r>
              <a:rPr dirty="0" sz="1450" spc="-10">
                <a:latin typeface="Times New Roman"/>
                <a:cs typeface="Times New Roman"/>
              </a:rPr>
              <a:t>Both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continue </a:t>
            </a:r>
            <a:r>
              <a:rPr dirty="0" sz="1450" spc="-10">
                <a:latin typeface="Times New Roman"/>
                <a:cs typeface="Times New Roman"/>
              </a:rPr>
              <a:t>can have an optional label that indicates where to resume  execution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program. </a:t>
            </a:r>
            <a:r>
              <a:rPr dirty="0" sz="1450" spc="-15">
                <a:latin typeface="Times New Roman"/>
                <a:cs typeface="Times New Roman"/>
              </a:rPr>
              <a:t>Without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label,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jumps outside the nearest loop to an  enclosing loop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to the next statement outside the loop. The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33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keyword restarts  the loop it is enclosed within. Using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continue </a:t>
            </a:r>
            <a:r>
              <a:rPr dirty="0" sz="1450" spc="-10">
                <a:latin typeface="Times New Roman"/>
                <a:cs typeface="Times New Roman"/>
              </a:rPr>
              <a:t>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label enables you to  use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to go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point outside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nested loop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0">
                <a:latin typeface="Times New Roman"/>
                <a:cs typeface="Times New Roman"/>
              </a:rPr>
              <a:t>to use </a:t>
            </a:r>
            <a:r>
              <a:rPr dirty="0" sz="1450" spc="-15">
                <a:latin typeface="Courier New"/>
                <a:cs typeface="Courier New"/>
              </a:rPr>
              <a:t>continue </a:t>
            </a:r>
            <a:r>
              <a:rPr dirty="0" sz="1450" spc="-10">
                <a:latin typeface="Times New Roman"/>
                <a:cs typeface="Times New Roman"/>
              </a:rPr>
              <a:t>to go 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loop  outside the current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 marR="36195">
              <a:lnSpc>
                <a:spcPct val="99300"/>
              </a:lnSpc>
              <a:spcBef>
                <a:spcPts val="650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labeled loop, add the label before the initial part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loop with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colon between  the label and the loop. Then, when you use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5">
                <a:latin typeface="Times New Roman"/>
                <a:cs typeface="Times New Roman"/>
              </a:rPr>
              <a:t>or </a:t>
            </a:r>
            <a:r>
              <a:rPr dirty="0" sz="1450" spc="-15">
                <a:latin typeface="Courier New"/>
                <a:cs typeface="Courier New"/>
              </a:rPr>
              <a:t>continue</a:t>
            </a:r>
            <a:r>
              <a:rPr dirty="0" sz="1450" spc="-15">
                <a:latin typeface="Times New Roman"/>
                <a:cs typeface="Times New Roman"/>
              </a:rPr>
              <a:t>, </a:t>
            </a:r>
            <a:r>
              <a:rPr dirty="0" sz="1450" spc="-10">
                <a:latin typeface="Times New Roman"/>
                <a:cs typeface="Times New Roman"/>
              </a:rPr>
              <a:t>add the name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 label after the keyword itself, as in the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following: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588010" marR="3509645" indent="-329565">
              <a:lnSpc>
                <a:spcPts val="1220"/>
              </a:lnSpc>
            </a:pPr>
            <a:r>
              <a:rPr dirty="0" sz="1050" spc="10">
                <a:latin typeface="Courier New"/>
                <a:cs typeface="Courier New"/>
              </a:rPr>
              <a:t>out: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i = 0; i &lt; </a:t>
            </a:r>
            <a:r>
              <a:rPr dirty="0" sz="1050" spc="10">
                <a:latin typeface="Courier New"/>
                <a:cs typeface="Courier New"/>
              </a:rPr>
              <a:t>10; i++)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for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j = 0; j &lt; </a:t>
            </a:r>
            <a:r>
              <a:rPr dirty="0" sz="1050" spc="10">
                <a:latin typeface="Courier New"/>
                <a:cs typeface="Courier New"/>
              </a:rPr>
              <a:t>50; j++)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1246505" marR="4250055" indent="-329565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solidFill>
                  <a:srgbClr val="0000FF"/>
                </a:solidFill>
                <a:latin typeface="Courier New"/>
                <a:cs typeface="Courier New"/>
              </a:rPr>
              <a:t>if </a:t>
            </a:r>
            <a:r>
              <a:rPr dirty="0" sz="1050" spc="15">
                <a:latin typeface="Courier New"/>
                <a:cs typeface="Courier New"/>
              </a:rPr>
              <a:t>(i * j &gt; </a:t>
            </a:r>
            <a:r>
              <a:rPr dirty="0" sz="1050" spc="10">
                <a:latin typeface="Courier New"/>
                <a:cs typeface="Courier New"/>
              </a:rPr>
              <a:t>400)</a:t>
            </a:r>
            <a:r>
              <a:rPr dirty="0" sz="1050" spc="-60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break</a:t>
            </a:r>
            <a:r>
              <a:rPr dirty="0" sz="105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0">
                <a:latin typeface="Courier New"/>
                <a:cs typeface="Courier New"/>
              </a:rPr>
              <a:t>out;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588010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12700" marR="90170">
              <a:lnSpc>
                <a:spcPct val="103499"/>
              </a:lnSpc>
              <a:spcBef>
                <a:spcPts val="655"/>
              </a:spcBef>
            </a:pPr>
            <a:r>
              <a:rPr dirty="0" sz="1450" spc="-10">
                <a:latin typeface="Times New Roman"/>
                <a:cs typeface="Times New Roman"/>
              </a:rPr>
              <a:t>In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code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snippet,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label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out</a:t>
            </a:r>
            <a:r>
              <a:rPr dirty="0" sz="1450" spc="-50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labels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outer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Then,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inside</a:t>
            </a:r>
            <a:r>
              <a:rPr dirty="0" sz="14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both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the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50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loops,  when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particular condition is met,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break </a:t>
            </a:r>
            <a:r>
              <a:rPr dirty="0" sz="1450" spc="-10">
                <a:latin typeface="Times New Roman"/>
                <a:cs typeface="Times New Roman"/>
              </a:rPr>
              <a:t>causes the execution to break </a:t>
            </a:r>
            <a:r>
              <a:rPr dirty="0" sz="1450" spc="-5">
                <a:latin typeface="Times New Roman"/>
                <a:cs typeface="Times New Roman"/>
              </a:rPr>
              <a:t>out of </a:t>
            </a:r>
            <a:r>
              <a:rPr dirty="0" sz="1450" spc="-10">
                <a:latin typeface="Times New Roman"/>
                <a:cs typeface="Times New Roman"/>
              </a:rPr>
              <a:t>both  loops. </a:t>
            </a:r>
            <a:r>
              <a:rPr dirty="0" sz="1450" spc="-15">
                <a:latin typeface="Times New Roman"/>
                <a:cs typeface="Times New Roman"/>
              </a:rPr>
              <a:t>Without </a:t>
            </a:r>
            <a:r>
              <a:rPr dirty="0" sz="1450" spc="-10">
                <a:latin typeface="Times New Roman"/>
                <a:cs typeface="Times New Roman"/>
              </a:rPr>
              <a:t>the label </a:t>
            </a:r>
            <a:r>
              <a:rPr dirty="0" sz="1450" spc="-10">
                <a:latin typeface="Courier New"/>
                <a:cs typeface="Courier New"/>
              </a:rPr>
              <a:t>out</a:t>
            </a:r>
            <a:r>
              <a:rPr dirty="0" sz="1450" spc="-10">
                <a:latin typeface="Times New Roman"/>
                <a:cs typeface="Times New Roman"/>
              </a:rPr>
              <a:t>, the </a:t>
            </a:r>
            <a:r>
              <a:rPr dirty="0" sz="1450" spc="-15">
                <a:latin typeface="Courier New"/>
                <a:cs typeface="Courier New"/>
              </a:rPr>
              <a:t>break</a:t>
            </a:r>
            <a:r>
              <a:rPr dirty="0" sz="1450" spc="-35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 would exit the inner loop and resume  execution with the outer</a:t>
            </a:r>
            <a:r>
              <a:rPr dirty="0" sz="1450" spc="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loop.</a:t>
            </a:r>
            <a:endParaRPr sz="1450">
              <a:latin typeface="Times New Roman"/>
              <a:cs typeface="Times New Roman"/>
            </a:endParaRPr>
          </a:p>
          <a:p>
            <a:pPr marL="12700" marR="236220">
              <a:lnSpc>
                <a:spcPts val="1660"/>
              </a:lnSpc>
              <a:spcBef>
                <a:spcPts val="760"/>
              </a:spcBef>
            </a:pPr>
            <a:r>
              <a:rPr dirty="0" sz="1450" spc="-10">
                <a:latin typeface="Times New Roman"/>
                <a:cs typeface="Times New Roman"/>
              </a:rPr>
              <a:t>Labeled loops are used infrequently in Java. </a:t>
            </a:r>
            <a:r>
              <a:rPr dirty="0" sz="1450" spc="-20">
                <a:latin typeface="Times New Roman"/>
                <a:cs typeface="Times New Roman"/>
              </a:rPr>
              <a:t>There’s </a:t>
            </a:r>
            <a:r>
              <a:rPr dirty="0" sz="1450" spc="-10">
                <a:latin typeface="Times New Roman"/>
                <a:cs typeface="Times New Roman"/>
              </a:rPr>
              <a:t>usually another way to accomplish  the same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thing.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dirty="0" sz="1650" spc="-5" b="1">
                <a:latin typeface="Times New Roman"/>
                <a:cs typeface="Times New Roman"/>
              </a:rPr>
              <a:t>Summary</a:t>
            </a:r>
            <a:endParaRPr sz="1650">
              <a:latin typeface="Times New Roman"/>
              <a:cs typeface="Times New Roman"/>
            </a:endParaRPr>
          </a:p>
          <a:p>
            <a:pPr marL="12700" marR="203200">
              <a:lnSpc>
                <a:spcPts val="1639"/>
              </a:lnSpc>
              <a:spcBef>
                <a:spcPts val="819"/>
              </a:spcBef>
            </a:pPr>
            <a:r>
              <a:rPr dirty="0" sz="1450" spc="-10">
                <a:latin typeface="Times New Roman"/>
                <a:cs typeface="Times New Roman"/>
              </a:rPr>
              <a:t>Now that you have been introduced to </a:t>
            </a:r>
            <a:r>
              <a:rPr dirty="0" sz="1450" spc="-5">
                <a:latin typeface="Times New Roman"/>
                <a:cs typeface="Times New Roman"/>
              </a:rPr>
              <a:t>array </a:t>
            </a:r>
            <a:r>
              <a:rPr dirty="0" sz="1450" spc="10">
                <a:latin typeface="Times New Roman"/>
                <a:cs typeface="Times New Roman"/>
              </a:rPr>
              <a:t>,loops, </a:t>
            </a:r>
            <a:r>
              <a:rPr dirty="0" sz="1450" spc="-10">
                <a:latin typeface="Times New Roman"/>
                <a:cs typeface="Times New Roman"/>
              </a:rPr>
              <a:t>and logic, you can make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computer  decide whether to repeatedly display the contents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25">
                <a:latin typeface="Times New Roman"/>
                <a:cs typeface="Times New Roman"/>
              </a:rPr>
              <a:t>array.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1400"/>
              </a:lnSpc>
              <a:spcBef>
                <a:spcPts val="580"/>
              </a:spcBef>
            </a:pPr>
            <a:r>
              <a:rPr dirty="0" sz="1450" spc="-35">
                <a:latin typeface="Times New Roman"/>
                <a:cs typeface="Times New Roman"/>
              </a:rPr>
              <a:t>You’ve </a:t>
            </a:r>
            <a:r>
              <a:rPr dirty="0" sz="1450" spc="-10">
                <a:latin typeface="Times New Roman"/>
                <a:cs typeface="Times New Roman"/>
              </a:rPr>
              <a:t>learned how to declare an array variable, assign an object to it, and access and  change elements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25">
                <a:latin typeface="Times New Roman"/>
                <a:cs typeface="Times New Roman"/>
              </a:rPr>
              <a:t>array. With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if </a:t>
            </a:r>
            <a:r>
              <a:rPr dirty="0" sz="1450" spc="-10">
                <a:latin typeface="Times New Roman"/>
                <a:cs typeface="Times New Roman"/>
              </a:rPr>
              <a:t>and </a:t>
            </a:r>
            <a:r>
              <a:rPr dirty="0" sz="1450" spc="-15">
                <a:latin typeface="Courier New"/>
                <a:cs typeface="Courier New"/>
              </a:rPr>
              <a:t>switch </a:t>
            </a:r>
            <a:r>
              <a:rPr dirty="0" sz="1450" spc="-10">
                <a:latin typeface="Times New Roman"/>
                <a:cs typeface="Times New Roman"/>
              </a:rPr>
              <a:t>conditional statements, you can  branch to </a:t>
            </a:r>
            <a:r>
              <a:rPr dirty="0" sz="1450" spc="-15">
                <a:latin typeface="Times New Roman"/>
                <a:cs typeface="Times New Roman"/>
              </a:rPr>
              <a:t>different </a:t>
            </a:r>
            <a:r>
              <a:rPr dirty="0" sz="1450" spc="-10">
                <a:latin typeface="Times New Roman"/>
                <a:cs typeface="Times New Roman"/>
              </a:rPr>
              <a:t>parts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program based on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Boolean test.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learned about 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10">
                <a:latin typeface="Times New Roman"/>
                <a:cs typeface="Times New Roman"/>
              </a:rPr>
              <a:t>,  </a:t>
            </a:r>
            <a:r>
              <a:rPr dirty="0" sz="1450" spc="-10">
                <a:latin typeface="Courier New"/>
                <a:cs typeface="Courier New"/>
              </a:rPr>
              <a:t>while</a:t>
            </a:r>
            <a:r>
              <a:rPr dirty="0" sz="1450" spc="-10">
                <a:latin typeface="Times New Roman"/>
                <a:cs typeface="Times New Roman"/>
              </a:rPr>
              <a:t>, and </a:t>
            </a:r>
            <a:r>
              <a:rPr dirty="0" sz="1450" spc="-10">
                <a:latin typeface="Courier New"/>
                <a:cs typeface="Courier New"/>
              </a:rPr>
              <a:t>do </a:t>
            </a:r>
            <a:r>
              <a:rPr dirty="0" sz="1450" spc="-10">
                <a:latin typeface="Times New Roman"/>
                <a:cs typeface="Times New Roman"/>
              </a:rPr>
              <a:t>loops, and you learned that each enables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portion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program to </a:t>
            </a:r>
            <a:r>
              <a:rPr dirty="0" sz="1450" spc="-5">
                <a:latin typeface="Times New Roman"/>
                <a:cs typeface="Times New Roman"/>
              </a:rPr>
              <a:t>be  </a:t>
            </a:r>
            <a:r>
              <a:rPr dirty="0" sz="1450" spc="-10">
                <a:latin typeface="Times New Roman"/>
                <a:cs typeface="Times New Roman"/>
              </a:rPr>
              <a:t>repeated until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given condition is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met.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22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444500" y="417184"/>
            <a:ext cx="6596380" cy="9656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50" spc="-10">
                <a:latin typeface="Times New Roman"/>
                <a:cs typeface="Times New Roman"/>
              </a:rPr>
              <a:t>It bears repeating: </a:t>
            </a:r>
            <a:r>
              <a:rPr dirty="0" sz="1450" spc="-35">
                <a:latin typeface="Times New Roman"/>
                <a:cs typeface="Times New Roman"/>
              </a:rPr>
              <a:t>You’ll </a:t>
            </a:r>
            <a:r>
              <a:rPr dirty="0" sz="1450" spc="-10">
                <a:latin typeface="Times New Roman"/>
                <a:cs typeface="Times New Roman"/>
              </a:rPr>
              <a:t>use all three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these features frequently in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Java</a:t>
            </a:r>
            <a:r>
              <a:rPr dirty="0" sz="1450" spc="1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programs.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50" b="1">
                <a:latin typeface="Times New Roman"/>
                <a:cs typeface="Times New Roman"/>
              </a:rPr>
              <a:t>Q&amp;A</a:t>
            </a:r>
            <a:endParaRPr sz="1650">
              <a:latin typeface="Times New Roman"/>
              <a:cs typeface="Times New Roman"/>
            </a:endParaRPr>
          </a:p>
          <a:p>
            <a:pPr marL="441959" marR="347980" indent="-146685">
              <a:lnSpc>
                <a:spcPts val="1730"/>
              </a:lnSpc>
              <a:spcBef>
                <a:spcPts val="735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Q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5" b="1">
                <a:latin typeface="Times New Roman"/>
                <a:cs typeface="Times New Roman"/>
              </a:rPr>
              <a:t>I </a:t>
            </a:r>
            <a:r>
              <a:rPr dirty="0" sz="1450" spc="-15" b="1">
                <a:latin typeface="Times New Roman"/>
                <a:cs typeface="Times New Roman"/>
              </a:rPr>
              <a:t>declared </a:t>
            </a:r>
            <a:r>
              <a:rPr dirty="0" sz="1450" spc="-10" b="1">
                <a:latin typeface="Times New Roman"/>
                <a:cs typeface="Times New Roman"/>
              </a:rPr>
              <a:t>a variable inside a block statement for an </a:t>
            </a:r>
            <a:r>
              <a:rPr dirty="0" sz="1450" spc="-10" b="1">
                <a:latin typeface="Courier New"/>
                <a:cs typeface="Courier New"/>
              </a:rPr>
              <a:t>if</a:t>
            </a:r>
            <a:r>
              <a:rPr dirty="0" sz="1450" spc="-10" b="1">
                <a:latin typeface="Times New Roman"/>
                <a:cs typeface="Times New Roman"/>
              </a:rPr>
              <a:t>. When the </a:t>
            </a:r>
            <a:r>
              <a:rPr dirty="0" sz="1450" spc="-10" b="1">
                <a:latin typeface="Courier New"/>
                <a:cs typeface="Courier New"/>
              </a:rPr>
              <a:t>if</a:t>
            </a:r>
            <a:r>
              <a:rPr dirty="0" sz="1450" spc="-434" b="1">
                <a:latin typeface="Courier New"/>
                <a:cs typeface="Courier New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was  done, the definition </a:t>
            </a:r>
            <a:r>
              <a:rPr dirty="0" sz="1450" spc="-5" b="1">
                <a:latin typeface="Times New Roman"/>
                <a:cs typeface="Times New Roman"/>
              </a:rPr>
              <a:t>of </a:t>
            </a:r>
            <a:r>
              <a:rPr dirty="0" sz="1450" spc="-10" b="1">
                <a:latin typeface="Times New Roman"/>
                <a:cs typeface="Times New Roman"/>
              </a:rPr>
              <a:t>that variable vanished. </a:t>
            </a:r>
            <a:r>
              <a:rPr dirty="0" sz="1450" spc="-15" b="1">
                <a:latin typeface="Times New Roman"/>
                <a:cs typeface="Times New Roman"/>
              </a:rPr>
              <a:t>Where </a:t>
            </a:r>
            <a:r>
              <a:rPr dirty="0" sz="1450" spc="-10" b="1">
                <a:latin typeface="Times New Roman"/>
                <a:cs typeface="Times New Roman"/>
              </a:rPr>
              <a:t>did it</a:t>
            </a:r>
            <a:r>
              <a:rPr dirty="0" sz="1450" spc="45" b="1">
                <a:latin typeface="Times New Roman"/>
                <a:cs typeface="Times New Roman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go?</a:t>
            </a:r>
            <a:endParaRPr sz="1450">
              <a:latin typeface="Times New Roman"/>
              <a:cs typeface="Times New Roman"/>
            </a:endParaRPr>
          </a:p>
          <a:p>
            <a:pPr marL="441959" marR="137160" indent="-146685">
              <a:lnSpc>
                <a:spcPts val="1660"/>
              </a:lnSpc>
              <a:spcBef>
                <a:spcPts val="70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In technical terms, block statements form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new lexical scope. This means that if  you declare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variable inside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block, </a:t>
            </a:r>
            <a:r>
              <a:rPr dirty="0" sz="1450" spc="-30">
                <a:latin typeface="Times New Roman"/>
                <a:cs typeface="Times New Roman"/>
              </a:rPr>
              <a:t>it’s </a:t>
            </a:r>
            <a:r>
              <a:rPr dirty="0" sz="1450" spc="-10">
                <a:latin typeface="Times New Roman"/>
                <a:cs typeface="Times New Roman"/>
              </a:rPr>
              <a:t>visible and usable only inside that block.  When the block finishes executing, all the variables you declared go</a:t>
            </a:r>
            <a:r>
              <a:rPr dirty="0" sz="1450" spc="80">
                <a:latin typeface="Times New Roman"/>
                <a:cs typeface="Times New Roman"/>
              </a:rPr>
              <a:t> </a:t>
            </a:r>
            <a:r>
              <a:rPr dirty="0" sz="1450" spc="-30">
                <a:latin typeface="Times New Roman"/>
                <a:cs typeface="Times New Roman"/>
              </a:rPr>
              <a:t>away.</a:t>
            </a:r>
            <a:endParaRPr sz="1450">
              <a:latin typeface="Times New Roman"/>
              <a:cs typeface="Times New Roman"/>
            </a:endParaRPr>
          </a:p>
          <a:p>
            <a:pPr marL="441959" marR="76835">
              <a:lnSpc>
                <a:spcPct val="98000"/>
              </a:lnSpc>
              <a:spcBef>
                <a:spcPts val="625"/>
              </a:spcBef>
            </a:pPr>
            <a:r>
              <a:rPr dirty="0" sz="1450" spc="-30">
                <a:latin typeface="Times New Roman"/>
                <a:cs typeface="Times New Roman"/>
              </a:rPr>
              <a:t>It’s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good idea to declare most </a:t>
            </a:r>
            <a:r>
              <a:rPr dirty="0" sz="1450" spc="-5">
                <a:latin typeface="Times New Roman"/>
                <a:cs typeface="Times New Roman"/>
              </a:rPr>
              <a:t>of your </a:t>
            </a:r>
            <a:r>
              <a:rPr dirty="0" sz="1450" spc="-10">
                <a:latin typeface="Times New Roman"/>
                <a:cs typeface="Times New Roman"/>
              </a:rPr>
              <a:t>variables in the outermost block in which  they’ll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needed—usually at the top </a:t>
            </a:r>
            <a:r>
              <a:rPr dirty="0" sz="1450" spc="-5">
                <a:latin typeface="Times New Roman"/>
                <a:cs typeface="Times New Roman"/>
              </a:rPr>
              <a:t>of a </a:t>
            </a:r>
            <a:r>
              <a:rPr dirty="0" sz="1450" spc="-10">
                <a:latin typeface="Times New Roman"/>
                <a:cs typeface="Times New Roman"/>
              </a:rPr>
              <a:t>block statement. The exception might </a:t>
            </a:r>
            <a:r>
              <a:rPr dirty="0" sz="1450" spc="-5">
                <a:latin typeface="Times New Roman"/>
                <a:cs typeface="Times New Roman"/>
              </a:rPr>
              <a:t>be  </a:t>
            </a:r>
            <a:r>
              <a:rPr dirty="0" sz="1450" spc="-10">
                <a:latin typeface="Times New Roman"/>
                <a:cs typeface="Times New Roman"/>
              </a:rPr>
              <a:t>simple variables, such as index counters in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375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loops, where declaring them in the  first line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</a:t>
            </a:r>
            <a:r>
              <a:rPr dirty="0" sz="1450" spc="-10">
                <a:latin typeface="Courier New"/>
                <a:cs typeface="Courier New"/>
              </a:rPr>
              <a:t>for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loop is an easy shortcut.</a:t>
            </a:r>
            <a:endParaRPr sz="1450">
              <a:latin typeface="Times New Roman"/>
              <a:cs typeface="Times New Roman"/>
            </a:endParaRPr>
          </a:p>
          <a:p>
            <a:pPr marL="295910">
              <a:lnSpc>
                <a:spcPct val="100000"/>
              </a:lnSpc>
              <a:spcBef>
                <a:spcPts val="78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Q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Why can’t </a:t>
            </a:r>
            <a:r>
              <a:rPr dirty="0" sz="1450" spc="-5" b="1">
                <a:latin typeface="Times New Roman"/>
                <a:cs typeface="Times New Roman"/>
              </a:rPr>
              <a:t>I </a:t>
            </a:r>
            <a:r>
              <a:rPr dirty="0" sz="1450" spc="-10" b="1">
                <a:latin typeface="Times New Roman"/>
                <a:cs typeface="Times New Roman"/>
              </a:rPr>
              <a:t>use </a:t>
            </a:r>
            <a:r>
              <a:rPr dirty="0" sz="1450" spc="-15" b="1">
                <a:latin typeface="Courier New"/>
                <a:cs typeface="Courier New"/>
              </a:rPr>
              <a:t>switch</a:t>
            </a:r>
            <a:r>
              <a:rPr dirty="0" sz="1450" spc="-495" b="1">
                <a:latin typeface="Courier New"/>
                <a:cs typeface="Courier New"/>
              </a:rPr>
              <a:t> </a:t>
            </a:r>
            <a:r>
              <a:rPr dirty="0" sz="1450" spc="-10" b="1">
                <a:latin typeface="Times New Roman"/>
                <a:cs typeface="Times New Roman"/>
              </a:rPr>
              <a:t>with strings?</a:t>
            </a:r>
            <a:endParaRPr sz="1450">
              <a:latin typeface="Times New Roman"/>
              <a:cs typeface="Times New Roman"/>
            </a:endParaRPr>
          </a:p>
          <a:p>
            <a:pPr marL="441959" marR="5080" indent="-146685">
              <a:lnSpc>
                <a:spcPts val="1660"/>
              </a:lnSpc>
              <a:spcBef>
                <a:spcPts val="830"/>
              </a:spcBef>
            </a:pPr>
            <a:r>
              <a:rPr dirty="0" u="sng" sz="1450" spc="-10" b="1">
                <a:solidFill>
                  <a:srgbClr val="0000ED"/>
                </a:solidFill>
                <a:uFill>
                  <a:solidFill>
                    <a:srgbClr val="0000ED"/>
                  </a:solidFill>
                </a:u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dirty="0" sz="1450" spc="-10" b="1">
                <a:solidFill>
                  <a:srgbClr val="0000ED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450" spc="-60">
                <a:latin typeface="Times New Roman"/>
                <a:cs typeface="Times New Roman"/>
              </a:rPr>
              <a:t>You </a:t>
            </a:r>
            <a:r>
              <a:rPr dirty="0" sz="1450" spc="-10">
                <a:latin typeface="Times New Roman"/>
                <a:cs typeface="Times New Roman"/>
              </a:rPr>
              <a:t>can. If it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10">
                <a:latin typeface="Times New Roman"/>
                <a:cs typeface="Times New Roman"/>
              </a:rPr>
              <a:t>working in NetBeans, you must make sure that you have </a:t>
            </a:r>
            <a:r>
              <a:rPr dirty="0" sz="1450" spc="-5">
                <a:latin typeface="Times New Roman"/>
                <a:cs typeface="Times New Roman"/>
              </a:rPr>
              <a:t>a  </a:t>
            </a:r>
            <a:r>
              <a:rPr dirty="0" sz="1450" spc="-10">
                <a:latin typeface="Times New Roman"/>
                <a:cs typeface="Times New Roman"/>
              </a:rPr>
              <a:t>current version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Java installed and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development environment has been set up  to use</a:t>
            </a:r>
            <a:r>
              <a:rPr dirty="0" sz="1450" spc="-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it.</a:t>
            </a:r>
            <a:endParaRPr sz="1450">
              <a:latin typeface="Times New Roman"/>
              <a:cs typeface="Times New Roman"/>
            </a:endParaRPr>
          </a:p>
          <a:p>
            <a:pPr marL="441959" marR="248920" indent="-635">
              <a:lnSpc>
                <a:spcPct val="100699"/>
              </a:lnSpc>
              <a:spcBef>
                <a:spcPts val="575"/>
              </a:spcBef>
            </a:pPr>
            <a:r>
              <a:rPr dirty="0" sz="1450" spc="-10">
                <a:latin typeface="Times New Roman"/>
                <a:cs typeface="Times New Roman"/>
              </a:rPr>
              <a:t>In NetBeans, to see whether the current project is set up for Java </a:t>
            </a:r>
            <a:r>
              <a:rPr dirty="0" sz="1450" spc="-5">
                <a:latin typeface="Times New Roman"/>
                <a:cs typeface="Times New Roman"/>
              </a:rPr>
              <a:t>8, </a:t>
            </a:r>
            <a:r>
              <a:rPr dirty="0" sz="1450" spc="-10">
                <a:latin typeface="Times New Roman"/>
                <a:cs typeface="Times New Roman"/>
              </a:rPr>
              <a:t>choose File,  Project Properties to open the properties dialog. Choose </a:t>
            </a:r>
            <a:r>
              <a:rPr dirty="0" sz="1450" spc="-15">
                <a:latin typeface="Courier New"/>
                <a:cs typeface="Courier New"/>
              </a:rPr>
              <a:t>Libraries </a:t>
            </a:r>
            <a:r>
              <a:rPr dirty="0" sz="1450" spc="-10">
                <a:latin typeface="Times New Roman"/>
                <a:cs typeface="Times New Roman"/>
              </a:rPr>
              <a:t>in the  Categories pane; then set Java Platform to </a:t>
            </a:r>
            <a:r>
              <a:rPr dirty="0" sz="1450" spc="-10">
                <a:latin typeface="Courier New"/>
                <a:cs typeface="Courier New"/>
              </a:rPr>
              <a:t>JDK 8</a:t>
            </a:r>
            <a:r>
              <a:rPr dirty="0" sz="1450" spc="-39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if it </a:t>
            </a:r>
            <a:r>
              <a:rPr dirty="0" sz="1450" spc="-15">
                <a:latin typeface="Times New Roman"/>
                <a:cs typeface="Times New Roman"/>
              </a:rPr>
              <a:t>isn’t </a:t>
            </a:r>
            <a:r>
              <a:rPr dirty="0" sz="1450" spc="-20">
                <a:latin typeface="Times New Roman"/>
                <a:cs typeface="Times New Roman"/>
              </a:rPr>
              <a:t>already. </a:t>
            </a:r>
            <a:r>
              <a:rPr dirty="0" sz="1450" spc="-10">
                <a:latin typeface="Times New Roman"/>
                <a:cs typeface="Times New Roman"/>
              </a:rPr>
              <a:t>Click OK to  save the change and exit the</a:t>
            </a:r>
            <a:r>
              <a:rPr dirty="0" sz="1450" spc="2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dialog.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sz="1650" spc="-5" b="1">
                <a:latin typeface="Times New Roman"/>
                <a:cs typeface="Times New Roman"/>
              </a:rPr>
              <a:t>Quiz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450" spc="-10">
                <a:latin typeface="Times New Roman"/>
                <a:cs typeface="Times New Roman"/>
              </a:rPr>
              <a:t>Review </a:t>
            </a:r>
            <a:r>
              <a:rPr dirty="0" sz="1450" spc="-20">
                <a:latin typeface="Times New Roman"/>
                <a:cs typeface="Times New Roman"/>
              </a:rPr>
              <a:t>today’s </a:t>
            </a:r>
            <a:r>
              <a:rPr dirty="0" sz="1450" spc="-10">
                <a:latin typeface="Times New Roman"/>
                <a:cs typeface="Times New Roman"/>
              </a:rPr>
              <a:t>material by taking this three-question</a:t>
            </a:r>
            <a:r>
              <a:rPr dirty="0" sz="1450" spc="3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quiz.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75"/>
              </a:spcBef>
            </a:pPr>
            <a:r>
              <a:rPr dirty="0" sz="1650" spc="-5" b="1">
                <a:latin typeface="Times New Roman"/>
                <a:cs typeface="Times New Roman"/>
              </a:rPr>
              <a:t>Questions</a:t>
            </a:r>
            <a:endParaRPr sz="1650">
              <a:latin typeface="Times New Roman"/>
              <a:cs typeface="Times New Roman"/>
            </a:endParaRPr>
          </a:p>
          <a:p>
            <a:pPr marL="441959" marR="86995" indent="-173355">
              <a:lnSpc>
                <a:spcPts val="1660"/>
              </a:lnSpc>
              <a:spcBef>
                <a:spcPts val="790"/>
              </a:spcBef>
              <a:buAutoNum type="arabicPeriod"/>
              <a:tabLst>
                <a:tab pos="451484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hat kind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loop is used to execute the statements in the loop at least once before  the conditional expression is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evaluated?</a:t>
            </a:r>
            <a:endParaRPr sz="1450">
              <a:latin typeface="Times New Roman"/>
              <a:cs typeface="Times New Roman"/>
            </a:endParaRPr>
          </a:p>
          <a:p>
            <a:pPr lvl="1" marL="702310" indent="-223520">
              <a:lnSpc>
                <a:spcPct val="100000"/>
              </a:lnSpc>
              <a:spcBef>
                <a:spcPts val="590"/>
              </a:spcBef>
              <a:buFont typeface="Times New Roman"/>
              <a:buAutoNum type="alphaUcPeriod"/>
              <a:tabLst>
                <a:tab pos="702310" algn="l"/>
              </a:tabLst>
            </a:pPr>
            <a:r>
              <a:rPr dirty="0" sz="1450" spc="-15">
                <a:latin typeface="Courier New"/>
                <a:cs typeface="Courier New"/>
              </a:rPr>
              <a:t>do</a:t>
            </a:r>
            <a:r>
              <a:rPr dirty="0" sz="1450" spc="-15">
                <a:latin typeface="Times New Roman"/>
                <a:cs typeface="Times New Roman"/>
              </a:rPr>
              <a:t>-</a:t>
            </a:r>
            <a:r>
              <a:rPr dirty="0" sz="1450" spc="-15">
                <a:latin typeface="Courier New"/>
                <a:cs typeface="Courier New"/>
              </a:rPr>
              <a:t>while</a:t>
            </a:r>
            <a:endParaRPr sz="1450">
              <a:latin typeface="Courier New"/>
              <a:cs typeface="Courier New"/>
            </a:endParaRPr>
          </a:p>
          <a:p>
            <a:pPr lvl="1" marL="692150" indent="-213360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/>
              <a:tabLst>
                <a:tab pos="692785" algn="l"/>
              </a:tabLst>
            </a:pPr>
            <a:r>
              <a:rPr dirty="0" sz="1450" spc="-10">
                <a:latin typeface="Courier New"/>
                <a:cs typeface="Courier New"/>
              </a:rPr>
              <a:t>for</a:t>
            </a:r>
            <a:endParaRPr sz="1450">
              <a:latin typeface="Courier New"/>
              <a:cs typeface="Courier New"/>
            </a:endParaRPr>
          </a:p>
          <a:p>
            <a:pPr lvl="1" marL="702310" indent="-223520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/>
              <a:tabLst>
                <a:tab pos="702310" algn="l"/>
              </a:tabLst>
            </a:pPr>
            <a:r>
              <a:rPr dirty="0" sz="1450" spc="-15">
                <a:latin typeface="Courier New"/>
                <a:cs typeface="Courier New"/>
              </a:rPr>
              <a:t>while</a:t>
            </a:r>
            <a:endParaRPr sz="1450">
              <a:latin typeface="Courier New"/>
              <a:cs typeface="Courier New"/>
            </a:endParaRPr>
          </a:p>
          <a:p>
            <a:pPr marL="450850" indent="-182245">
              <a:lnSpc>
                <a:spcPct val="100000"/>
              </a:lnSpc>
              <a:spcBef>
                <a:spcPts val="785"/>
              </a:spcBef>
              <a:buAutoNum type="arabicPeriod"/>
              <a:tabLst>
                <a:tab pos="451484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hich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following cannot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used as the test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Courier New"/>
                <a:cs typeface="Courier New"/>
              </a:rPr>
              <a:t>case</a:t>
            </a:r>
            <a:r>
              <a:rPr dirty="0" sz="1450" spc="-459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statement?</a:t>
            </a:r>
            <a:endParaRPr sz="1450">
              <a:latin typeface="Times New Roman"/>
              <a:cs typeface="Times New Roman"/>
            </a:endParaRPr>
          </a:p>
          <a:p>
            <a:pPr lvl="1" marL="702310" indent="-223520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/>
              <a:tabLst>
                <a:tab pos="702310" algn="l"/>
              </a:tabLst>
            </a:pPr>
            <a:r>
              <a:rPr dirty="0" sz="1450" spc="-10">
                <a:latin typeface="Times New Roman"/>
                <a:cs typeface="Times New Roman"/>
              </a:rPr>
              <a:t>characters</a:t>
            </a:r>
            <a:endParaRPr sz="1450">
              <a:latin typeface="Times New Roman"/>
              <a:cs typeface="Times New Roman"/>
            </a:endParaRPr>
          </a:p>
          <a:p>
            <a:pPr lvl="1" marL="692150" indent="-213360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692785" algn="l"/>
              </a:tabLst>
            </a:pPr>
            <a:r>
              <a:rPr dirty="0" sz="1450" spc="-10">
                <a:latin typeface="Times New Roman"/>
                <a:cs typeface="Times New Roman"/>
              </a:rPr>
              <a:t>strings</a:t>
            </a:r>
            <a:endParaRPr sz="1450">
              <a:latin typeface="Times New Roman"/>
              <a:cs typeface="Times New Roman"/>
            </a:endParaRPr>
          </a:p>
          <a:p>
            <a:pPr lvl="1" marL="702310" indent="-223520">
              <a:lnSpc>
                <a:spcPct val="100000"/>
              </a:lnSpc>
              <a:spcBef>
                <a:spcPts val="635"/>
              </a:spcBef>
              <a:buFont typeface="Times New Roman"/>
              <a:buAutoNum type="alphaUcPeriod"/>
              <a:tabLst>
                <a:tab pos="702310" algn="l"/>
              </a:tabLst>
            </a:pPr>
            <a:r>
              <a:rPr dirty="0" sz="1450" spc="-10">
                <a:latin typeface="Times New Roman"/>
                <a:cs typeface="Times New Roman"/>
              </a:rPr>
              <a:t>objects</a:t>
            </a:r>
            <a:endParaRPr sz="1450">
              <a:latin typeface="Times New Roman"/>
              <a:cs typeface="Times New Roman"/>
            </a:endParaRPr>
          </a:p>
          <a:p>
            <a:pPr marL="450850" indent="-182245">
              <a:lnSpc>
                <a:spcPct val="100000"/>
              </a:lnSpc>
              <a:spcBef>
                <a:spcPts val="640"/>
              </a:spcBef>
              <a:buAutoNum type="arabicPeriod"/>
              <a:tabLst>
                <a:tab pos="451484" algn="l"/>
              </a:tabLst>
            </a:pPr>
            <a:r>
              <a:rPr dirty="0" sz="1450" spc="-10">
                <a:latin typeface="Times New Roman"/>
                <a:cs typeface="Times New Roman"/>
              </a:rPr>
              <a:t>W</a:t>
            </a:r>
            <a:r>
              <a:rPr dirty="0" sz="1450" spc="-10">
                <a:latin typeface="Times New Roman"/>
                <a:cs typeface="Times New Roman"/>
              </a:rPr>
              <a:t>hich instance variable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an array is used to find </a:t>
            </a:r>
            <a:r>
              <a:rPr dirty="0" sz="1450" spc="-5">
                <a:latin typeface="Times New Roman"/>
                <a:cs typeface="Times New Roman"/>
              </a:rPr>
              <a:t>out </a:t>
            </a:r>
            <a:r>
              <a:rPr dirty="0" sz="1450" spc="-10">
                <a:latin typeface="Times New Roman"/>
                <a:cs typeface="Times New Roman"/>
              </a:rPr>
              <a:t>how big it</a:t>
            </a:r>
            <a:r>
              <a:rPr dirty="0" sz="1450" spc="65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is?</a:t>
            </a:r>
            <a:endParaRPr sz="1450">
              <a:latin typeface="Times New Roman"/>
              <a:cs typeface="Times New Roman"/>
            </a:endParaRPr>
          </a:p>
          <a:p>
            <a:pPr marL="478790">
              <a:lnSpc>
                <a:spcPct val="100000"/>
              </a:lnSpc>
              <a:spcBef>
                <a:spcPts val="635"/>
              </a:spcBef>
            </a:pPr>
            <a:r>
              <a:rPr dirty="0" sz="1450" spc="-10" b="1">
                <a:latin typeface="Times New Roman"/>
                <a:cs typeface="Times New Roman"/>
              </a:rPr>
              <a:t>A. </a:t>
            </a:r>
            <a:r>
              <a:rPr dirty="0" sz="1450" spc="-10">
                <a:latin typeface="Courier New"/>
                <a:cs typeface="Courier New"/>
              </a:rPr>
              <a:t>size</a:t>
            </a:r>
            <a:endParaRPr sz="145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Page </a:t>
            </a:r>
            <a:r>
              <a:rPr dirty="0"/>
              <a:t>23</a:t>
            </a:r>
            <a:r>
              <a:rPr dirty="0"/>
              <a:t> of</a:t>
            </a:r>
            <a:r>
              <a:rPr dirty="0" spc="-90"/>
              <a:t> </a:t>
            </a:r>
            <a:r>
              <a:rPr dirty="0"/>
              <a:t>23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910700" y="316576"/>
            <a:ext cx="1236345" cy="66611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225425" indent="-212725">
              <a:lnSpc>
                <a:spcPct val="100000"/>
              </a:lnSpc>
              <a:spcBef>
                <a:spcPts val="880"/>
              </a:spcBef>
              <a:buFont typeface="Times New Roman"/>
              <a:buAutoNum type="alphaUcPeriod" startAt="2"/>
              <a:tabLst>
                <a:tab pos="226060" algn="l"/>
              </a:tabLst>
            </a:pPr>
            <a:r>
              <a:rPr dirty="0" sz="1450" spc="-15">
                <a:latin typeface="Courier New"/>
                <a:cs typeface="Courier New"/>
              </a:rPr>
              <a:t>length</a:t>
            </a:r>
            <a:endParaRPr sz="1450">
              <a:latin typeface="Courier New"/>
              <a:cs typeface="Courier New"/>
            </a:endParaRPr>
          </a:p>
          <a:p>
            <a:pPr marL="235585" indent="-222885">
              <a:lnSpc>
                <a:spcPct val="100000"/>
              </a:lnSpc>
              <a:spcBef>
                <a:spcPts val="780"/>
              </a:spcBef>
              <a:buFont typeface="Times New Roman"/>
              <a:buAutoNum type="alphaUcPeriod" startAt="2"/>
              <a:tabLst>
                <a:tab pos="236220" algn="l"/>
              </a:tabLst>
            </a:pPr>
            <a:r>
              <a:rPr dirty="0" sz="1450" spc="-15">
                <a:latin typeface="Courier New"/>
                <a:cs typeface="Courier New"/>
              </a:rPr>
              <a:t>MAX_VALUE</a:t>
            </a:r>
            <a:endParaRPr sz="145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5" y="6268186"/>
            <a:ext cx="6602095" cy="215963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50" spc="-5" b="1">
                <a:latin typeface="Times New Roman"/>
                <a:cs typeface="Times New Roman"/>
              </a:rPr>
              <a:t>Ex</a:t>
            </a:r>
            <a:r>
              <a:rPr dirty="0" sz="1650" spc="-5" b="1">
                <a:latin typeface="Times New Roman"/>
                <a:cs typeface="Times New Roman"/>
              </a:rPr>
              <a:t>e</a:t>
            </a:r>
            <a:r>
              <a:rPr dirty="0" sz="1650" spc="-5" b="1">
                <a:latin typeface="Times New Roman"/>
                <a:cs typeface="Times New Roman"/>
              </a:rPr>
              <a:t>rcises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dirty="0" sz="1450" spc="-60">
                <a:latin typeface="Times New Roman"/>
                <a:cs typeface="Times New Roman"/>
              </a:rPr>
              <a:t>To </a:t>
            </a:r>
            <a:r>
              <a:rPr dirty="0" sz="1450" spc="-10">
                <a:latin typeface="Times New Roman"/>
                <a:cs typeface="Times New Roman"/>
              </a:rPr>
              <a:t>extend </a:t>
            </a:r>
            <a:r>
              <a:rPr dirty="0" sz="1450" spc="-5">
                <a:latin typeface="Times New Roman"/>
                <a:cs typeface="Times New Roman"/>
              </a:rPr>
              <a:t>your </a:t>
            </a:r>
            <a:r>
              <a:rPr dirty="0" sz="1450" spc="-10">
                <a:latin typeface="Times New Roman"/>
                <a:cs typeface="Times New Roman"/>
              </a:rPr>
              <a:t>knowledge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Times New Roman"/>
                <a:cs typeface="Times New Roman"/>
              </a:rPr>
              <a:t>the subjects covered </a:t>
            </a:r>
            <a:r>
              <a:rPr dirty="0" sz="1450" spc="-25">
                <a:latin typeface="Times New Roman"/>
                <a:cs typeface="Times New Roman"/>
              </a:rPr>
              <a:t>today, </a:t>
            </a:r>
            <a:r>
              <a:rPr dirty="0" sz="1450" spc="-10">
                <a:latin typeface="Times New Roman"/>
                <a:cs typeface="Times New Roman"/>
              </a:rPr>
              <a:t>try the following</a:t>
            </a:r>
            <a:r>
              <a:rPr dirty="0" sz="1450" spc="15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exercises:</a:t>
            </a:r>
            <a:endParaRPr sz="1450">
              <a:latin typeface="Times New Roman"/>
              <a:cs typeface="Times New Roman"/>
            </a:endParaRPr>
          </a:p>
          <a:p>
            <a:pPr marL="478155" marR="5080" indent="-182245">
              <a:lnSpc>
                <a:spcPct val="100400"/>
              </a:lnSpc>
              <a:spcBef>
                <a:spcPts val="630"/>
              </a:spcBef>
              <a:buFont typeface="Times New Roman"/>
              <a:buAutoNum type="arabicPeriod"/>
              <a:tabLst>
                <a:tab pos="479425" algn="l"/>
              </a:tabLst>
            </a:pPr>
            <a:r>
              <a:rPr dirty="0" sz="1450" spc="-10">
                <a:latin typeface="Times New Roman"/>
                <a:cs typeface="Times New Roman"/>
              </a:rPr>
              <a:t>Using the </a:t>
            </a:r>
            <a:r>
              <a:rPr dirty="0" sz="1450" spc="-15">
                <a:latin typeface="Courier New"/>
                <a:cs typeface="Courier New"/>
              </a:rPr>
              <a:t>countDays() </a:t>
            </a:r>
            <a:r>
              <a:rPr dirty="0" sz="1450" spc="-10">
                <a:latin typeface="Times New Roman"/>
                <a:cs typeface="Times New Roman"/>
              </a:rPr>
              <a:t>method from the DayCounter application, create an  application that displays every date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given year in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list from January 1 to  December </a:t>
            </a:r>
            <a:r>
              <a:rPr dirty="0" sz="1450" spc="-5">
                <a:latin typeface="Times New Roman"/>
                <a:cs typeface="Times New Roman"/>
              </a:rPr>
              <a:t>31.</a:t>
            </a:r>
            <a:endParaRPr sz="1450">
              <a:latin typeface="Times New Roman"/>
              <a:cs typeface="Times New Roman"/>
            </a:endParaRPr>
          </a:p>
          <a:p>
            <a:pPr marL="478155" marR="547370" indent="-146050">
              <a:lnSpc>
                <a:spcPct val="99300"/>
              </a:lnSpc>
              <a:spcBef>
                <a:spcPts val="580"/>
              </a:spcBef>
              <a:buFont typeface="Times New Roman"/>
              <a:buAutoNum type="arabicPeriod"/>
              <a:tabLst>
                <a:tab pos="515620" algn="l"/>
              </a:tabLst>
            </a:pPr>
            <a:r>
              <a:rPr dirty="0" sz="1450" spc="-10">
                <a:latin typeface="Times New Roman"/>
                <a:cs typeface="Times New Roman"/>
              </a:rPr>
              <a:t>Create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class that takes words for the first 10 numbers (“one” to “ten”) and  converts them into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0">
                <a:latin typeface="Times New Roman"/>
                <a:cs typeface="Times New Roman"/>
              </a:rPr>
              <a:t>single </a:t>
            </a:r>
            <a:r>
              <a:rPr dirty="0" sz="1450" spc="-10">
                <a:latin typeface="Courier New"/>
                <a:cs typeface="Courier New"/>
              </a:rPr>
              <a:t>long </a:t>
            </a:r>
            <a:r>
              <a:rPr dirty="0" sz="1450" spc="-20">
                <a:latin typeface="Times New Roman"/>
                <a:cs typeface="Times New Roman"/>
              </a:rPr>
              <a:t>integer. </a:t>
            </a:r>
            <a:r>
              <a:rPr dirty="0" sz="1450" spc="-10">
                <a:latin typeface="Times New Roman"/>
                <a:cs typeface="Times New Roman"/>
              </a:rPr>
              <a:t>Use </a:t>
            </a:r>
            <a:r>
              <a:rPr dirty="0" sz="1450" spc="-5">
                <a:latin typeface="Times New Roman"/>
                <a:cs typeface="Times New Roman"/>
              </a:rPr>
              <a:t>a </a:t>
            </a:r>
            <a:r>
              <a:rPr dirty="0" sz="1450" spc="-15">
                <a:latin typeface="Courier New"/>
                <a:cs typeface="Courier New"/>
              </a:rPr>
              <a:t>switch </a:t>
            </a:r>
            <a:r>
              <a:rPr dirty="0" sz="1450" spc="-10">
                <a:latin typeface="Times New Roman"/>
                <a:cs typeface="Times New Roman"/>
              </a:rPr>
              <a:t>statement for the  conversion and command-line </a:t>
            </a:r>
            <a:r>
              <a:rPr dirty="0" sz="1450" spc="-15">
                <a:latin typeface="Times New Roman"/>
                <a:cs typeface="Times New Roman"/>
              </a:rPr>
              <a:t>arguments </a:t>
            </a:r>
            <a:r>
              <a:rPr dirty="0" sz="1450" spc="-10">
                <a:latin typeface="Times New Roman"/>
                <a:cs typeface="Times New Roman"/>
              </a:rPr>
              <a:t>for the</a:t>
            </a:r>
            <a:r>
              <a:rPr dirty="0" sz="1450" spc="3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words.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17" y="1535852"/>
            <a:ext cx="4304030" cy="4170679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59079">
              <a:lnSpc>
                <a:spcPts val="1240"/>
              </a:lnSpc>
              <a:spcBef>
                <a:spcPts val="13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  <a:hlinkClick r:id="rId2" action="ppaction://hlinksldjump"/>
              </a:rPr>
              <a:t>p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ublic class </a:t>
            </a:r>
            <a:r>
              <a:rPr dirty="0" sz="1050" spc="10">
                <a:latin typeface="Courier New"/>
                <a:cs typeface="Courier New"/>
              </a:rPr>
              <a:t>Cases</a:t>
            </a:r>
            <a:r>
              <a:rPr dirty="0" sz="1050" spc="-1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917575" marR="5080" indent="-329565">
              <a:lnSpc>
                <a:spcPts val="1220"/>
              </a:lnSpc>
              <a:spcBef>
                <a:spcPts val="55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public static void </a:t>
            </a:r>
            <a:r>
              <a:rPr dirty="0" sz="1050" spc="10">
                <a:latin typeface="Courier New"/>
                <a:cs typeface="Courier New"/>
              </a:rPr>
              <a:t>main(String[] arguments) </a:t>
            </a:r>
            <a:r>
              <a:rPr dirty="0" sz="1050" spc="15">
                <a:latin typeface="Courier New"/>
                <a:cs typeface="Courier New"/>
              </a:rPr>
              <a:t>{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 </a:t>
            </a:r>
            <a:r>
              <a:rPr dirty="0" sz="1050" spc="15">
                <a:latin typeface="Courier New"/>
                <a:cs typeface="Courier New"/>
              </a:rPr>
              <a:t>x </a:t>
            </a:r>
            <a:r>
              <a:rPr dirty="0" baseline="7936" sz="1575" spc="22">
                <a:latin typeface="Courier New"/>
                <a:cs typeface="Courier New"/>
              </a:rPr>
              <a:t>=</a:t>
            </a:r>
            <a:r>
              <a:rPr dirty="0" baseline="7936" sz="1575" spc="1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9;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180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float </a:t>
            </a:r>
            <a:r>
              <a:rPr dirty="0" sz="1050" spc="15">
                <a:latin typeface="Courier New"/>
                <a:cs typeface="Courier New"/>
              </a:rPr>
              <a:t>y =</a:t>
            </a:r>
            <a:r>
              <a:rPr dirty="0" sz="1050" spc="-5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5;</a:t>
            </a:r>
            <a:endParaRPr sz="1050">
              <a:latin typeface="Courier New"/>
              <a:cs typeface="Courier New"/>
            </a:endParaRPr>
          </a:p>
          <a:p>
            <a:pPr marL="917575" marR="1650364">
              <a:lnSpc>
                <a:spcPts val="1220"/>
              </a:lnSpc>
              <a:spcBef>
                <a:spcPts val="50"/>
              </a:spcBef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 </a:t>
            </a:r>
            <a:r>
              <a:rPr dirty="0" sz="1050" spc="15">
                <a:latin typeface="Courier New"/>
                <a:cs typeface="Courier New"/>
              </a:rPr>
              <a:t>z </a:t>
            </a:r>
            <a:r>
              <a:rPr dirty="0" baseline="-7936" sz="1575" spc="22">
                <a:latin typeface="Courier New"/>
                <a:cs typeface="Courier New"/>
              </a:rPr>
              <a:t>= </a:t>
            </a:r>
            <a:r>
              <a:rPr dirty="0" sz="1050" spc="10">
                <a:latin typeface="Courier New"/>
                <a:cs typeface="Courier New"/>
              </a:rPr>
              <a:t>(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int</a:t>
            </a:r>
            <a:r>
              <a:rPr dirty="0" sz="1050" spc="10">
                <a:latin typeface="Courier New"/>
                <a:cs typeface="Courier New"/>
              </a:rPr>
              <a:t>)(x </a:t>
            </a:r>
            <a:r>
              <a:rPr dirty="0" sz="1050" spc="15">
                <a:latin typeface="Courier New"/>
                <a:cs typeface="Courier New"/>
              </a:rPr>
              <a:t>/ </a:t>
            </a:r>
            <a:r>
              <a:rPr dirty="0" sz="1050" spc="10">
                <a:latin typeface="Courier New"/>
                <a:cs typeface="Courier New"/>
              </a:rPr>
              <a:t>y);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switch </a:t>
            </a:r>
            <a:r>
              <a:rPr dirty="0" sz="1050" spc="10">
                <a:latin typeface="Courier New"/>
                <a:cs typeface="Courier New"/>
              </a:rPr>
              <a:t>(z)</a:t>
            </a:r>
            <a:r>
              <a:rPr dirty="0" sz="1050" spc="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{</a:t>
            </a:r>
            <a:endParaRPr sz="1050">
              <a:latin typeface="Courier New"/>
              <a:cs typeface="Courier New"/>
            </a:endParaRPr>
          </a:p>
          <a:p>
            <a:pPr marL="1246505">
              <a:lnSpc>
                <a:spcPts val="1175"/>
              </a:lnSpc>
            </a:pP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 spc="-7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1:</a:t>
            </a:r>
            <a:endParaRPr sz="1050">
              <a:latin typeface="Courier New"/>
              <a:cs typeface="Courier New"/>
            </a:endParaRPr>
          </a:p>
          <a:p>
            <a:pPr marL="1246505" marR="1896745" indent="328930">
              <a:lnSpc>
                <a:spcPts val="1220"/>
              </a:lnSpc>
              <a:spcBef>
                <a:spcPts val="55"/>
              </a:spcBef>
            </a:pPr>
            <a:r>
              <a:rPr dirty="0" sz="1050" spc="15">
                <a:latin typeface="Courier New"/>
                <a:cs typeface="Courier New"/>
              </a:rPr>
              <a:t>x </a:t>
            </a:r>
            <a:r>
              <a:rPr dirty="0" baseline="2645" sz="1575" spc="22">
                <a:latin typeface="Courier New"/>
                <a:cs typeface="Courier New"/>
              </a:rPr>
              <a:t>= </a:t>
            </a:r>
            <a:r>
              <a:rPr dirty="0" sz="1050" spc="15">
                <a:latin typeface="Courier New"/>
                <a:cs typeface="Courier New"/>
              </a:rPr>
              <a:t>x +</a:t>
            </a:r>
            <a:r>
              <a:rPr dirty="0" sz="1050" spc="-7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2;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case</a:t>
            </a:r>
            <a:r>
              <a:rPr dirty="0" sz="105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2:</a:t>
            </a:r>
            <a:endParaRPr sz="1050">
              <a:latin typeface="Courier New"/>
              <a:cs typeface="Courier New"/>
            </a:endParaRPr>
          </a:p>
          <a:p>
            <a:pPr marL="1246505" marR="1896745" indent="328930">
              <a:lnSpc>
                <a:spcPts val="1220"/>
              </a:lnSpc>
              <a:spcBef>
                <a:spcPts val="10"/>
              </a:spcBef>
            </a:pPr>
            <a:r>
              <a:rPr dirty="0" sz="1050" spc="15">
                <a:latin typeface="Courier New"/>
                <a:cs typeface="Courier New"/>
              </a:rPr>
              <a:t>x </a:t>
            </a:r>
            <a:r>
              <a:rPr dirty="0" baseline="2645" sz="1575" spc="22">
                <a:latin typeface="Courier New"/>
                <a:cs typeface="Courier New"/>
              </a:rPr>
              <a:t>= </a:t>
            </a:r>
            <a:r>
              <a:rPr dirty="0" sz="1050" spc="15">
                <a:latin typeface="Courier New"/>
                <a:cs typeface="Courier New"/>
              </a:rPr>
              <a:t>x +</a:t>
            </a:r>
            <a:r>
              <a:rPr dirty="0" sz="1050" spc="-7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3;  </a:t>
            </a:r>
            <a:r>
              <a:rPr dirty="0" sz="1050" spc="10">
                <a:solidFill>
                  <a:srgbClr val="0000FF"/>
                </a:solidFill>
                <a:latin typeface="Courier New"/>
                <a:cs typeface="Courier New"/>
              </a:rPr>
              <a:t>default</a:t>
            </a:r>
            <a:r>
              <a:rPr dirty="0" sz="1050" spc="10">
                <a:latin typeface="Courier New"/>
                <a:cs typeface="Courier New"/>
              </a:rPr>
              <a:t>:</a:t>
            </a:r>
            <a:endParaRPr sz="1050">
              <a:latin typeface="Courier New"/>
              <a:cs typeface="Courier New"/>
            </a:endParaRPr>
          </a:p>
          <a:p>
            <a:pPr algn="ctr" marR="321310">
              <a:lnSpc>
                <a:spcPts val="1175"/>
              </a:lnSpc>
            </a:pPr>
            <a:r>
              <a:rPr dirty="0" sz="1050" spc="15">
                <a:latin typeface="Courier New"/>
                <a:cs typeface="Courier New"/>
              </a:rPr>
              <a:t>x </a:t>
            </a:r>
            <a:r>
              <a:rPr dirty="0" baseline="2645" sz="1575" spc="22">
                <a:latin typeface="Courier New"/>
                <a:cs typeface="Courier New"/>
              </a:rPr>
              <a:t>= </a:t>
            </a:r>
            <a:r>
              <a:rPr dirty="0" sz="1050" spc="15">
                <a:latin typeface="Courier New"/>
                <a:cs typeface="Courier New"/>
              </a:rPr>
              <a:t>x +</a:t>
            </a:r>
            <a:r>
              <a:rPr dirty="0" sz="1050" spc="-5">
                <a:latin typeface="Courier New"/>
                <a:cs typeface="Courier New"/>
              </a:rPr>
              <a:t> </a:t>
            </a:r>
            <a:r>
              <a:rPr dirty="0" sz="1050" spc="15">
                <a:latin typeface="Courier New"/>
                <a:cs typeface="Courier New"/>
              </a:rPr>
              <a:t>1;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917575">
              <a:lnSpc>
                <a:spcPts val="1225"/>
              </a:lnSpc>
            </a:pPr>
            <a:r>
              <a:rPr dirty="0" sz="1050" spc="10">
                <a:latin typeface="Courier New"/>
                <a:cs typeface="Courier New"/>
              </a:rPr>
              <a:t>System.</a:t>
            </a:r>
            <a:r>
              <a:rPr dirty="0" sz="1050" spc="10">
                <a:solidFill>
                  <a:srgbClr val="008000"/>
                </a:solidFill>
                <a:latin typeface="Courier New"/>
                <a:cs typeface="Courier New"/>
              </a:rPr>
              <a:t>out</a:t>
            </a:r>
            <a:r>
              <a:rPr dirty="0" sz="1050" spc="10">
                <a:latin typeface="Courier New"/>
                <a:cs typeface="Courier New"/>
              </a:rPr>
              <a:t>.println(</a:t>
            </a:r>
            <a:r>
              <a:rPr dirty="0" sz="1050" spc="10">
                <a:solidFill>
                  <a:srgbClr val="993300"/>
                </a:solidFill>
                <a:latin typeface="Courier New"/>
                <a:cs typeface="Courier New"/>
              </a:rPr>
              <a:t>“Value </a:t>
            </a:r>
            <a:r>
              <a:rPr dirty="0" sz="1050" spc="15">
                <a:solidFill>
                  <a:srgbClr val="993300"/>
                </a:solidFill>
                <a:latin typeface="Courier New"/>
                <a:cs typeface="Courier New"/>
              </a:rPr>
              <a:t>of x: “ </a:t>
            </a:r>
            <a:r>
              <a:rPr dirty="0" sz="1050" spc="15">
                <a:latin typeface="Courier New"/>
                <a:cs typeface="Courier New"/>
              </a:rPr>
              <a:t>+ </a:t>
            </a:r>
            <a:r>
              <a:rPr dirty="0" sz="1050" spc="10">
                <a:latin typeface="Courier New"/>
                <a:cs typeface="Courier New"/>
              </a:rPr>
              <a:t>x);</a:t>
            </a:r>
            <a:endParaRPr sz="1050">
              <a:latin typeface="Courier New"/>
              <a:cs typeface="Courier New"/>
            </a:endParaRPr>
          </a:p>
          <a:p>
            <a:pPr algn="ctr" marR="3035935">
              <a:lnSpc>
                <a:spcPts val="1225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 marL="259079">
              <a:lnSpc>
                <a:spcPts val="1240"/>
              </a:lnSpc>
            </a:pPr>
            <a:r>
              <a:rPr dirty="0" sz="1050" spc="15">
                <a:latin typeface="Courier New"/>
                <a:cs typeface="Courier New"/>
              </a:rPr>
              <a:t>}</a:t>
            </a:r>
            <a:endParaRPr sz="105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50" spc="-10">
                <a:latin typeface="Times New Roman"/>
                <a:cs typeface="Times New Roman"/>
              </a:rPr>
              <a:t>What will </a:t>
            </a:r>
            <a:r>
              <a:rPr dirty="0" sz="1450" spc="-5">
                <a:latin typeface="Times New Roman"/>
                <a:cs typeface="Times New Roman"/>
              </a:rPr>
              <a:t>be </a:t>
            </a:r>
            <a:r>
              <a:rPr dirty="0" sz="1450" spc="-10">
                <a:latin typeface="Times New Roman"/>
                <a:cs typeface="Times New Roman"/>
              </a:rPr>
              <a:t>the value </a:t>
            </a:r>
            <a:r>
              <a:rPr dirty="0" sz="1450" spc="-5">
                <a:latin typeface="Times New Roman"/>
                <a:cs typeface="Times New Roman"/>
              </a:rPr>
              <a:t>of </a:t>
            </a:r>
            <a:r>
              <a:rPr dirty="0" sz="1450" spc="-10">
                <a:latin typeface="Courier New"/>
                <a:cs typeface="Courier New"/>
              </a:rPr>
              <a:t>x</a:t>
            </a:r>
            <a:r>
              <a:rPr dirty="0" sz="1450" spc="-480">
                <a:latin typeface="Courier New"/>
                <a:cs typeface="Courier New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when it is displayed?</a:t>
            </a:r>
            <a:endParaRPr sz="14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780"/>
              </a:spcBef>
            </a:pPr>
            <a:r>
              <a:rPr dirty="0" sz="1450" spc="-10" b="1">
                <a:latin typeface="Times New Roman"/>
                <a:cs typeface="Times New Roman"/>
              </a:rPr>
              <a:t>A. </a:t>
            </a:r>
            <a:r>
              <a:rPr dirty="0" sz="1450" spc="-5">
                <a:latin typeface="Times New Roman"/>
                <a:cs typeface="Times New Roman"/>
              </a:rPr>
              <a:t>9.0</a:t>
            </a:r>
            <a:endParaRPr sz="14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635"/>
              </a:spcBef>
            </a:pPr>
            <a:r>
              <a:rPr dirty="0" sz="1450" spc="-10" b="1">
                <a:latin typeface="Times New Roman"/>
                <a:cs typeface="Times New Roman"/>
              </a:rPr>
              <a:t>B.</a:t>
            </a:r>
            <a:r>
              <a:rPr dirty="0" sz="1450" spc="-95" b="1">
                <a:latin typeface="Times New Roman"/>
                <a:cs typeface="Times New Roman"/>
              </a:rPr>
              <a:t> </a:t>
            </a:r>
            <a:r>
              <a:rPr dirty="0" sz="1450" spc="-20">
                <a:latin typeface="Times New Roman"/>
                <a:cs typeface="Times New Roman"/>
              </a:rPr>
              <a:t>11.0</a:t>
            </a:r>
            <a:endParaRPr sz="14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640"/>
              </a:spcBef>
            </a:pPr>
            <a:r>
              <a:rPr dirty="0" sz="1450" spc="-10" b="1">
                <a:latin typeface="Times New Roman"/>
                <a:cs typeface="Times New Roman"/>
              </a:rPr>
              <a:t>C.</a:t>
            </a:r>
            <a:r>
              <a:rPr dirty="0" sz="1450" spc="-100" b="1">
                <a:latin typeface="Times New Roman"/>
                <a:cs typeface="Times New Roman"/>
              </a:rPr>
              <a:t> </a:t>
            </a:r>
            <a:r>
              <a:rPr dirty="0" sz="1450" spc="-5">
                <a:latin typeface="Times New Roman"/>
                <a:cs typeface="Times New Roman"/>
              </a:rPr>
              <a:t>15.0</a:t>
            </a:r>
            <a:endParaRPr sz="1450">
              <a:latin typeface="Times New Roman"/>
              <a:cs typeface="Times New Roman"/>
            </a:endParaRPr>
          </a:p>
          <a:p>
            <a:pPr marL="314325">
              <a:lnSpc>
                <a:spcPct val="100000"/>
              </a:lnSpc>
              <a:spcBef>
                <a:spcPts val="635"/>
              </a:spcBef>
            </a:pPr>
            <a:r>
              <a:rPr dirty="0" sz="1450" spc="-10" b="1">
                <a:latin typeface="Times New Roman"/>
                <a:cs typeface="Times New Roman"/>
              </a:rPr>
              <a:t>D. </a:t>
            </a:r>
            <a:r>
              <a:rPr dirty="0" sz="1450" spc="-10">
                <a:latin typeface="Times New Roman"/>
                <a:cs typeface="Times New Roman"/>
              </a:rPr>
              <a:t>The program will </a:t>
            </a:r>
            <a:r>
              <a:rPr dirty="0" sz="1450" spc="-5">
                <a:latin typeface="Times New Roman"/>
                <a:cs typeface="Times New Roman"/>
              </a:rPr>
              <a:t>not</a:t>
            </a:r>
            <a:r>
              <a:rPr dirty="0" sz="1450" spc="10">
                <a:latin typeface="Times New Roman"/>
                <a:cs typeface="Times New Roman"/>
              </a:rPr>
              <a:t> </a:t>
            </a:r>
            <a:r>
              <a:rPr dirty="0" sz="1450" spc="-10">
                <a:latin typeface="Times New Roman"/>
                <a:cs typeface="Times New Roman"/>
              </a:rPr>
              <a:t>compile.</a:t>
            </a:r>
            <a:endParaRPr sz="14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2018-11-14T18:29:12Z</dcterms:created>
  <dcterms:modified xsi:type="dcterms:W3CDTF">2018-11-14T18:29:12Z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2018-11-14T00:00:00Z</vt:filetime>
  </property>
</Properties>
</file>